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9"/>
  </p:notesMasterIdLst>
  <p:handoutMasterIdLst>
    <p:handoutMasterId r:id="rId20"/>
  </p:handoutMasterIdLst>
  <p:sldIdLst>
    <p:sldId id="256" r:id="rId3"/>
    <p:sldId id="267" r:id="rId4"/>
    <p:sldId id="268" r:id="rId5"/>
    <p:sldId id="294" r:id="rId6"/>
    <p:sldId id="283" r:id="rId7"/>
    <p:sldId id="282" r:id="rId8"/>
    <p:sldId id="284" r:id="rId9"/>
    <p:sldId id="285" r:id="rId10"/>
    <p:sldId id="286" r:id="rId11"/>
    <p:sldId id="287" r:id="rId12"/>
    <p:sldId id="288" r:id="rId13"/>
    <p:sldId id="289" r:id="rId14"/>
    <p:sldId id="290" r:id="rId15"/>
    <p:sldId id="291" r:id="rId16"/>
    <p:sldId id="292" r:id="rId17"/>
    <p:sldId id="265" r:id="rId1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0000"/>
    <a:srgbClr val="0033CC"/>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8" autoAdjust="0"/>
  </p:normalViewPr>
  <p:slideViewPr>
    <p:cSldViewPr>
      <p:cViewPr varScale="1">
        <p:scale>
          <a:sx n="103" d="100"/>
          <a:sy n="103" d="100"/>
        </p:scale>
        <p:origin x="185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554" y="-72"/>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sz="quarter" idx="1"/>
          </p:nvPr>
        </p:nvSpPr>
        <p:spPr bwMode="auto">
          <a:xfrm>
            <a:off x="5265809" y="0"/>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ChangeArrowheads="1"/>
          </p:cNvSpPr>
          <p:nvPr>
            <p:ph type="ftr" sz="quarter" idx="2"/>
          </p:nvPr>
        </p:nvSpPr>
        <p:spPr bwMode="auto">
          <a:xfrm>
            <a:off x="0" y="6658664"/>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9157" name="Rectangle 5"/>
          <p:cNvSpPr>
            <a:spLocks noGrp="1" noChangeArrowheads="1"/>
          </p:cNvSpPr>
          <p:nvPr>
            <p:ph type="sldNum" sz="quarter" idx="3"/>
          </p:nvPr>
        </p:nvSpPr>
        <p:spPr bwMode="auto">
          <a:xfrm>
            <a:off x="5265809" y="6658664"/>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1D6E1B43-EE7D-4BDC-8D6B-7DD1A4C27981}" type="slidenum">
              <a:rPr lang="en-US"/>
              <a:pPr>
                <a:defRPr/>
              </a:pPr>
              <a:t>‹#›</a:t>
            </a:fld>
            <a:endParaRPr lang="en-US" dirty="0"/>
          </a:p>
        </p:txBody>
      </p:sp>
    </p:spTree>
    <p:extLst>
      <p:ext uri="{BB962C8B-B14F-4D97-AF65-F5344CB8AC3E}">
        <p14:creationId xmlns:p14="http://schemas.microsoft.com/office/powerpoint/2010/main" val="3126322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5265809" y="0"/>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29640" y="3329940"/>
            <a:ext cx="7437120" cy="315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658664"/>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5265809" y="6658664"/>
            <a:ext cx="4028440"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EB25085F-E38B-41AA-9902-E1DDDB5909FD}" type="slidenum">
              <a:rPr lang="en-US"/>
              <a:pPr>
                <a:defRPr/>
              </a:pPr>
              <a:t>‹#›</a:t>
            </a:fld>
            <a:endParaRPr lang="en-US" dirty="0"/>
          </a:p>
        </p:txBody>
      </p:sp>
    </p:spTree>
    <p:extLst>
      <p:ext uri="{BB962C8B-B14F-4D97-AF65-F5344CB8AC3E}">
        <p14:creationId xmlns:p14="http://schemas.microsoft.com/office/powerpoint/2010/main" val="2167829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339A6F56-2F95-4C6A-B1B6-C1B657D4173C}" type="slidenum">
              <a:rPr lang="en-US" smtClean="0"/>
              <a:pPr eaLnBrk="1" hangingPunct="1"/>
              <a:t>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014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the case of Lao PDR the LTP uses a database where information is stored in a structured way and not (as in many websites) as loose web pages.  Therefore the underlying LTP database fulfils the role of a National Trade Repository (NTR).</a:t>
            </a:r>
            <a:endParaRPr lang="en-US" dirty="0"/>
          </a:p>
          <a:p>
            <a:r>
              <a:rPr lang="en-NZ" dirty="0"/>
              <a:t>The shell architecture of the ATR predicates that each member state should have their own NTR.  The ATR will be a central website that does not contain any data but, instead, contains links to the specific categories of information listed in Article 13 of ATIGA which should be stored in each NTR.  It is therefore important that the NTR should be a structured database so that specific items of information can be easily found through a link.  This would not be possible if an NTR was simply a website of unstructured text.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B25085F-E38B-41AA-9902-E1DDDB5909FD}" type="slidenum">
              <a:rPr lang="en-US" smtClean="0"/>
              <a:pPr>
                <a:defRPr/>
              </a:pPr>
              <a:t>2</a:t>
            </a:fld>
            <a:endParaRPr lang="en-US" dirty="0"/>
          </a:p>
        </p:txBody>
      </p:sp>
    </p:spTree>
    <p:extLst>
      <p:ext uri="{BB962C8B-B14F-4D97-AF65-F5344CB8AC3E}">
        <p14:creationId xmlns:p14="http://schemas.microsoft.com/office/powerpoint/2010/main" val="166777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25085F-E38B-41AA-9902-E1DDDB5909FD}" type="slidenum">
              <a:rPr lang="en-US" smtClean="0"/>
              <a:pPr>
                <a:defRPr/>
              </a:pPr>
              <a:t>5</a:t>
            </a:fld>
            <a:endParaRPr lang="en-US" dirty="0"/>
          </a:p>
        </p:txBody>
      </p:sp>
    </p:spTree>
    <p:extLst>
      <p:ext uri="{BB962C8B-B14F-4D97-AF65-F5344CB8AC3E}">
        <p14:creationId xmlns:p14="http://schemas.microsoft.com/office/powerpoint/2010/main" val="205538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NZ" dirty="0"/>
              <a:t>DIMEX is now well advanced in the process of identifying NTMs as part of an ASEAN-wide commitment to classify, harmonize and streamline NTMs.  The LTP was used as the repository for NTMs as it allows NTMs to be classified as well as serving the function of publishing them transparently.  Special facilities were built to allow NTMs to be extracted and sent electronically to the ATR in future by means of an electronic spreadsheet.  The World Bank is coordinating the ASEAN-wide NTM review programme with a number of member states and these facilities were built according to these specifications.  Currently 150 NTMs have been identified and classified in the LTP.</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B25085F-E38B-41AA-9902-E1DDDB5909FD}" type="slidenum">
              <a:rPr lang="en-US" smtClean="0"/>
              <a:pPr>
                <a:defRPr/>
              </a:pPr>
              <a:t>10</a:t>
            </a:fld>
            <a:endParaRPr lang="en-US" dirty="0"/>
          </a:p>
        </p:txBody>
      </p:sp>
    </p:spTree>
    <p:extLst>
      <p:ext uri="{BB962C8B-B14F-4D97-AF65-F5344CB8AC3E}">
        <p14:creationId xmlns:p14="http://schemas.microsoft.com/office/powerpoint/2010/main" val="34386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conclusion the LTP already provides all the necessary structures and content that will be required to comply with the ATR Architecture and the future NTM central database.  In fact, Laos would be in a position to participate in any pilot or prototype implementation right from the start</a:t>
            </a:r>
            <a:endParaRPr lang="en-US" dirty="0"/>
          </a:p>
        </p:txBody>
      </p:sp>
      <p:sp>
        <p:nvSpPr>
          <p:cNvPr id="4" name="Slide Number Placeholder 3"/>
          <p:cNvSpPr>
            <a:spLocks noGrp="1"/>
          </p:cNvSpPr>
          <p:nvPr>
            <p:ph type="sldNum" sz="quarter" idx="10"/>
          </p:nvPr>
        </p:nvSpPr>
        <p:spPr/>
        <p:txBody>
          <a:bodyPr/>
          <a:lstStyle/>
          <a:p>
            <a:pPr>
              <a:defRPr/>
            </a:pPr>
            <a:fld id="{EB25085F-E38B-41AA-9902-E1DDDB5909FD}" type="slidenum">
              <a:rPr lang="en-US" smtClean="0"/>
              <a:pPr>
                <a:defRPr/>
              </a:pPr>
              <a:t>15</a:t>
            </a:fld>
            <a:endParaRPr lang="en-US" dirty="0"/>
          </a:p>
        </p:txBody>
      </p:sp>
    </p:spTree>
    <p:extLst>
      <p:ext uri="{BB962C8B-B14F-4D97-AF65-F5344CB8AC3E}">
        <p14:creationId xmlns:p14="http://schemas.microsoft.com/office/powerpoint/2010/main" val="210584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0DAA1D16-3599-48C3-814B-9880A1D2E76D}" type="slidenum">
              <a:rPr lang="en-US" smtClean="0"/>
              <a:pPr eaLnBrk="1" hangingPunct="1"/>
              <a:t>16</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5206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90C07A-7559-4355-817C-85543DAEA856}" type="slidenum">
              <a:rPr lang="en-US"/>
              <a:pPr>
                <a:defRPr/>
              </a:pPr>
              <a:t>‹#›</a:t>
            </a:fld>
            <a:endParaRPr lang="en-US" dirty="0"/>
          </a:p>
        </p:txBody>
      </p:sp>
    </p:spTree>
    <p:extLst>
      <p:ext uri="{BB962C8B-B14F-4D97-AF65-F5344CB8AC3E}">
        <p14:creationId xmlns:p14="http://schemas.microsoft.com/office/powerpoint/2010/main" val="162338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639DBA-C9AB-4D3D-B3E6-6AC142D4252F}" type="slidenum">
              <a:rPr lang="en-US"/>
              <a:pPr>
                <a:defRPr/>
              </a:pPr>
              <a:t>‹#›</a:t>
            </a:fld>
            <a:endParaRPr lang="en-US" dirty="0"/>
          </a:p>
        </p:txBody>
      </p:sp>
    </p:spTree>
    <p:extLst>
      <p:ext uri="{BB962C8B-B14F-4D97-AF65-F5344CB8AC3E}">
        <p14:creationId xmlns:p14="http://schemas.microsoft.com/office/powerpoint/2010/main" val="57961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C1E44F-F79D-4341-B78A-FC2C1945CC24}" type="slidenum">
              <a:rPr lang="en-US"/>
              <a:pPr>
                <a:defRPr/>
              </a:pPr>
              <a:t>‹#›</a:t>
            </a:fld>
            <a:endParaRPr lang="en-US" dirty="0"/>
          </a:p>
        </p:txBody>
      </p:sp>
    </p:spTree>
    <p:extLst>
      <p:ext uri="{BB962C8B-B14F-4D97-AF65-F5344CB8AC3E}">
        <p14:creationId xmlns:p14="http://schemas.microsoft.com/office/powerpoint/2010/main" val="82509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6" name="Picture 9" descr="TDF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1725" y="404813"/>
            <a:ext cx="1223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1152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ctrTitle"/>
          </p:nvPr>
        </p:nvSpPr>
        <p:spPr bwMode="auto">
          <a:xfrm>
            <a:off x="914400" y="1524000"/>
            <a:ext cx="7623175"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5000"/>
            </a:lvl1pPr>
          </a:lstStyle>
          <a:p>
            <a:pPr lvl="0"/>
            <a:r>
              <a:rPr lang="en-US" altLang="en-US" noProof="0" smtClean="0"/>
              <a:t>Click to edit Master title style</a:t>
            </a:r>
          </a:p>
        </p:txBody>
      </p:sp>
      <p:sp>
        <p:nvSpPr>
          <p:cNvPr id="337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ltLang="en-US"/>
          </a:p>
        </p:txBody>
      </p:sp>
      <p:sp>
        <p:nvSpPr>
          <p:cNvPr id="9"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a:defRPr/>
            </a:lvl1pPr>
          </a:lstStyle>
          <a:p>
            <a:pPr>
              <a:defRPr/>
            </a:pPr>
            <a:fld id="{56012C85-642F-4494-9DF4-0875D0A6E8D3}" type="slidenum">
              <a:rPr lang="en-US" altLang="en-US"/>
              <a:pPr>
                <a:defRPr/>
              </a:pPr>
              <a:t>‹#›</a:t>
            </a:fld>
            <a:endParaRPr lang="en-US" altLang="en-US" dirty="0"/>
          </a:p>
        </p:txBody>
      </p:sp>
    </p:spTree>
    <p:extLst>
      <p:ext uri="{BB962C8B-B14F-4D97-AF65-F5344CB8AC3E}">
        <p14:creationId xmlns:p14="http://schemas.microsoft.com/office/powerpoint/2010/main" val="1922683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5DE4EC-3A93-4099-91F1-05B2C2A8C680}" type="slidenum">
              <a:rPr lang="en-US" altLang="en-US"/>
              <a:pPr>
                <a:defRPr/>
              </a:pPr>
              <a:t>‹#›</a:t>
            </a:fld>
            <a:endParaRPr lang="en-US" altLang="en-US" dirty="0"/>
          </a:p>
        </p:txBody>
      </p:sp>
    </p:spTree>
    <p:extLst>
      <p:ext uri="{BB962C8B-B14F-4D97-AF65-F5344CB8AC3E}">
        <p14:creationId xmlns:p14="http://schemas.microsoft.com/office/powerpoint/2010/main" val="382270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2A50A4-E0DE-4731-8B3F-006B87308DD0}" type="slidenum">
              <a:rPr lang="en-US" altLang="en-US"/>
              <a:pPr>
                <a:defRPr/>
              </a:pPr>
              <a:t>‹#›</a:t>
            </a:fld>
            <a:endParaRPr lang="en-US" altLang="en-US" dirty="0"/>
          </a:p>
        </p:txBody>
      </p:sp>
    </p:spTree>
    <p:extLst>
      <p:ext uri="{BB962C8B-B14F-4D97-AF65-F5344CB8AC3E}">
        <p14:creationId xmlns:p14="http://schemas.microsoft.com/office/powerpoint/2010/main" val="117182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495D1C0-DB12-470E-924A-0090F0CE886F}" type="slidenum">
              <a:rPr lang="en-US" altLang="en-US"/>
              <a:pPr>
                <a:defRPr/>
              </a:pPr>
              <a:t>‹#›</a:t>
            </a:fld>
            <a:endParaRPr lang="en-US" altLang="en-US" dirty="0"/>
          </a:p>
        </p:txBody>
      </p:sp>
    </p:spTree>
    <p:extLst>
      <p:ext uri="{BB962C8B-B14F-4D97-AF65-F5344CB8AC3E}">
        <p14:creationId xmlns:p14="http://schemas.microsoft.com/office/powerpoint/2010/main" val="946321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B659C23-8CD9-46FD-84B7-F414C61C7ADA}" type="slidenum">
              <a:rPr lang="en-US" altLang="en-US"/>
              <a:pPr>
                <a:defRPr/>
              </a:pPr>
              <a:t>‹#›</a:t>
            </a:fld>
            <a:endParaRPr lang="en-US" altLang="en-US" dirty="0"/>
          </a:p>
        </p:txBody>
      </p:sp>
    </p:spTree>
    <p:extLst>
      <p:ext uri="{BB962C8B-B14F-4D97-AF65-F5344CB8AC3E}">
        <p14:creationId xmlns:p14="http://schemas.microsoft.com/office/powerpoint/2010/main" val="2673107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504E0BD-E05D-44E8-8B1D-71409ACCD430}" type="slidenum">
              <a:rPr lang="en-US" altLang="en-US"/>
              <a:pPr>
                <a:defRPr/>
              </a:pPr>
              <a:t>‹#›</a:t>
            </a:fld>
            <a:endParaRPr lang="en-US" altLang="en-US" dirty="0"/>
          </a:p>
        </p:txBody>
      </p:sp>
    </p:spTree>
    <p:extLst>
      <p:ext uri="{BB962C8B-B14F-4D97-AF65-F5344CB8AC3E}">
        <p14:creationId xmlns:p14="http://schemas.microsoft.com/office/powerpoint/2010/main" val="619909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3558DD7-4691-4CA3-B658-6F24C867A687}" type="slidenum">
              <a:rPr lang="en-US" altLang="en-US"/>
              <a:pPr>
                <a:defRPr/>
              </a:pPr>
              <a:t>‹#›</a:t>
            </a:fld>
            <a:endParaRPr lang="en-US" altLang="en-US" dirty="0"/>
          </a:p>
        </p:txBody>
      </p:sp>
    </p:spTree>
    <p:extLst>
      <p:ext uri="{BB962C8B-B14F-4D97-AF65-F5344CB8AC3E}">
        <p14:creationId xmlns:p14="http://schemas.microsoft.com/office/powerpoint/2010/main" val="2864293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E6E7239-257D-4E80-BE8E-0BFF4D7B2D35}" type="slidenum">
              <a:rPr lang="en-US" altLang="en-US"/>
              <a:pPr>
                <a:defRPr/>
              </a:pPr>
              <a:t>‹#›</a:t>
            </a:fld>
            <a:endParaRPr lang="en-US" altLang="en-US" dirty="0"/>
          </a:p>
        </p:txBody>
      </p:sp>
    </p:spTree>
    <p:extLst>
      <p:ext uri="{BB962C8B-B14F-4D97-AF65-F5344CB8AC3E}">
        <p14:creationId xmlns:p14="http://schemas.microsoft.com/office/powerpoint/2010/main" val="67562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ACDFA1-B4EE-4BF3-B885-A0786780F4B7}" type="slidenum">
              <a:rPr lang="en-US"/>
              <a:pPr>
                <a:defRPr/>
              </a:pPr>
              <a:t>‹#›</a:t>
            </a:fld>
            <a:endParaRPr lang="en-US" dirty="0"/>
          </a:p>
        </p:txBody>
      </p:sp>
    </p:spTree>
    <p:extLst>
      <p:ext uri="{BB962C8B-B14F-4D97-AF65-F5344CB8AC3E}">
        <p14:creationId xmlns:p14="http://schemas.microsoft.com/office/powerpoint/2010/main" val="3624137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F1FBA35-D222-4B03-8C5A-612F4B71285D}" type="slidenum">
              <a:rPr lang="en-US" altLang="en-US"/>
              <a:pPr>
                <a:defRPr/>
              </a:pPr>
              <a:t>‹#›</a:t>
            </a:fld>
            <a:endParaRPr lang="en-US" altLang="en-US" dirty="0"/>
          </a:p>
        </p:txBody>
      </p:sp>
    </p:spTree>
    <p:extLst>
      <p:ext uri="{BB962C8B-B14F-4D97-AF65-F5344CB8AC3E}">
        <p14:creationId xmlns:p14="http://schemas.microsoft.com/office/powerpoint/2010/main" val="1683412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584999-079F-40A4-9A33-8F49A6C18D50}" type="slidenum">
              <a:rPr lang="en-US" altLang="en-US"/>
              <a:pPr>
                <a:defRPr/>
              </a:pPr>
              <a:t>‹#›</a:t>
            </a:fld>
            <a:endParaRPr lang="en-US" altLang="en-US" dirty="0"/>
          </a:p>
        </p:txBody>
      </p:sp>
    </p:spTree>
    <p:extLst>
      <p:ext uri="{BB962C8B-B14F-4D97-AF65-F5344CB8AC3E}">
        <p14:creationId xmlns:p14="http://schemas.microsoft.com/office/powerpoint/2010/main" val="2531465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FA4BEB-7208-4C1D-B884-3543D43B1D1D}" type="slidenum">
              <a:rPr lang="en-US" altLang="en-US"/>
              <a:pPr>
                <a:defRPr/>
              </a:pPr>
              <a:t>‹#›</a:t>
            </a:fld>
            <a:endParaRPr lang="en-US" altLang="en-US" dirty="0"/>
          </a:p>
        </p:txBody>
      </p:sp>
    </p:spTree>
    <p:extLst>
      <p:ext uri="{BB962C8B-B14F-4D97-AF65-F5344CB8AC3E}">
        <p14:creationId xmlns:p14="http://schemas.microsoft.com/office/powerpoint/2010/main" val="25894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A3B8C-DBE1-4BED-BCCF-CEF7F59B8599}" type="slidenum">
              <a:rPr lang="en-US"/>
              <a:pPr>
                <a:defRPr/>
              </a:pPr>
              <a:t>‹#›</a:t>
            </a:fld>
            <a:endParaRPr lang="en-US" dirty="0"/>
          </a:p>
        </p:txBody>
      </p:sp>
    </p:spTree>
    <p:extLst>
      <p:ext uri="{BB962C8B-B14F-4D97-AF65-F5344CB8AC3E}">
        <p14:creationId xmlns:p14="http://schemas.microsoft.com/office/powerpoint/2010/main" val="149615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7EB4AA-ED09-4E27-80E1-46547FAAD8ED}" type="slidenum">
              <a:rPr lang="en-US"/>
              <a:pPr>
                <a:defRPr/>
              </a:pPr>
              <a:t>‹#›</a:t>
            </a:fld>
            <a:endParaRPr lang="en-US" dirty="0"/>
          </a:p>
        </p:txBody>
      </p:sp>
    </p:spTree>
    <p:extLst>
      <p:ext uri="{BB962C8B-B14F-4D97-AF65-F5344CB8AC3E}">
        <p14:creationId xmlns:p14="http://schemas.microsoft.com/office/powerpoint/2010/main" val="262698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5410F7-12F5-4579-B0D1-0CA99B3F8C3B}" type="slidenum">
              <a:rPr lang="en-US"/>
              <a:pPr>
                <a:defRPr/>
              </a:pPr>
              <a:t>‹#›</a:t>
            </a:fld>
            <a:endParaRPr lang="en-US" dirty="0"/>
          </a:p>
        </p:txBody>
      </p:sp>
    </p:spTree>
    <p:extLst>
      <p:ext uri="{BB962C8B-B14F-4D97-AF65-F5344CB8AC3E}">
        <p14:creationId xmlns:p14="http://schemas.microsoft.com/office/powerpoint/2010/main" val="24646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5AF137-5EBC-4C08-9895-062F1A1B0701}" type="slidenum">
              <a:rPr lang="en-US"/>
              <a:pPr>
                <a:defRPr/>
              </a:pPr>
              <a:t>‹#›</a:t>
            </a:fld>
            <a:endParaRPr lang="en-US" dirty="0"/>
          </a:p>
        </p:txBody>
      </p:sp>
    </p:spTree>
    <p:extLst>
      <p:ext uri="{BB962C8B-B14F-4D97-AF65-F5344CB8AC3E}">
        <p14:creationId xmlns:p14="http://schemas.microsoft.com/office/powerpoint/2010/main" val="197020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EA833F-A26B-4DE5-B916-787B166F5AFC}" type="slidenum">
              <a:rPr lang="en-US"/>
              <a:pPr>
                <a:defRPr/>
              </a:pPr>
              <a:t>‹#›</a:t>
            </a:fld>
            <a:endParaRPr lang="en-US" dirty="0"/>
          </a:p>
        </p:txBody>
      </p:sp>
    </p:spTree>
    <p:extLst>
      <p:ext uri="{BB962C8B-B14F-4D97-AF65-F5344CB8AC3E}">
        <p14:creationId xmlns:p14="http://schemas.microsoft.com/office/powerpoint/2010/main" val="191688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EA5E27-7B8C-4700-8FE7-C175F5025EA3}" type="slidenum">
              <a:rPr lang="en-US"/>
              <a:pPr>
                <a:defRPr/>
              </a:pPr>
              <a:t>‹#›</a:t>
            </a:fld>
            <a:endParaRPr lang="en-US" dirty="0"/>
          </a:p>
        </p:txBody>
      </p:sp>
    </p:spTree>
    <p:extLst>
      <p:ext uri="{BB962C8B-B14F-4D97-AF65-F5344CB8AC3E}">
        <p14:creationId xmlns:p14="http://schemas.microsoft.com/office/powerpoint/2010/main" val="15256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2DB956-3FA5-42E7-A039-D28BC7723D1C}" type="slidenum">
              <a:rPr lang="en-US"/>
              <a:pPr>
                <a:defRPr/>
              </a:pPr>
              <a:t>‹#›</a:t>
            </a:fld>
            <a:endParaRPr lang="en-US" dirty="0"/>
          </a:p>
        </p:txBody>
      </p:sp>
    </p:spTree>
    <p:extLst>
      <p:ext uri="{BB962C8B-B14F-4D97-AF65-F5344CB8AC3E}">
        <p14:creationId xmlns:p14="http://schemas.microsoft.com/office/powerpoint/2010/main" val="23327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5AE1C95-F842-49EC-8ADE-C07659C9C014}" type="slidenum">
              <a:rPr lang="en-US"/>
              <a:pPr>
                <a:defRPr/>
              </a:pPr>
              <a:t>‹#›</a:t>
            </a:fld>
            <a:endParaRPr lang="en-US" dirty="0"/>
          </a:p>
        </p:txBody>
      </p:sp>
      <p:pic>
        <p:nvPicPr>
          <p:cNvPr id="2" name="Picture 8" descr="TDF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51725" y="404813"/>
            <a:ext cx="1223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95288" y="333375"/>
            <a:ext cx="1152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77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327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n-US" altLang="en-US"/>
          </a:p>
        </p:txBody>
      </p:sp>
      <p:sp>
        <p:nvSpPr>
          <p:cNvPr id="3277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A73BA918-DD67-4790-BEB1-FED11A1070B4}" type="slidenum">
              <a:rPr lang="en-US" altLang="en-US"/>
              <a:pPr>
                <a:defRPr/>
              </a:pPr>
              <a:t>‹#›</a:t>
            </a:fld>
            <a:endParaRPr lang="en-US" altLang="en-US" dirty="0"/>
          </a:p>
        </p:txBody>
      </p:sp>
      <p:sp>
        <p:nvSpPr>
          <p:cNvPr id="2054"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2055"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2056" name="Picture 11" descr="TDF-lowre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08850" y="333375"/>
            <a:ext cx="12541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descr="MOIC-topbanner-e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333375"/>
            <a:ext cx="62642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0"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alibri" pitchFamily="34" charset="0"/>
          <a:cs typeface="Arial" charset="0"/>
        </a:defRPr>
      </a:lvl2pPr>
      <a:lvl3pPr algn="l" rtl="0" eaLnBrk="0" fontAlgn="base" hangingPunct="0">
        <a:spcBef>
          <a:spcPct val="0"/>
        </a:spcBef>
        <a:spcAft>
          <a:spcPct val="0"/>
        </a:spcAft>
        <a:defRPr sz="4200">
          <a:solidFill>
            <a:schemeClr val="tx2"/>
          </a:solidFill>
          <a:latin typeface="Calibri" pitchFamily="34" charset="0"/>
          <a:cs typeface="Arial" charset="0"/>
        </a:defRPr>
      </a:lvl3pPr>
      <a:lvl4pPr algn="l" rtl="0" eaLnBrk="0" fontAlgn="base" hangingPunct="0">
        <a:spcBef>
          <a:spcPct val="0"/>
        </a:spcBef>
        <a:spcAft>
          <a:spcPct val="0"/>
        </a:spcAft>
        <a:defRPr sz="4200">
          <a:solidFill>
            <a:schemeClr val="tx2"/>
          </a:solidFill>
          <a:latin typeface="Calibri" pitchFamily="34" charset="0"/>
          <a:cs typeface="Arial" charset="0"/>
        </a:defRPr>
      </a:lvl4pPr>
      <a:lvl5pPr algn="l" rtl="0" eaLnBrk="0" fontAlgn="base" hangingPunct="0">
        <a:spcBef>
          <a:spcPct val="0"/>
        </a:spcBef>
        <a:spcAft>
          <a:spcPct val="0"/>
        </a:spcAft>
        <a:defRPr sz="4200">
          <a:solidFill>
            <a:schemeClr val="tx2"/>
          </a:solidFill>
          <a:latin typeface="Calibri" pitchFamily="34" charset="0"/>
          <a:cs typeface="Arial" charset="0"/>
        </a:defRPr>
      </a:lvl5pPr>
      <a:lvl6pPr marL="457200" algn="l" rtl="0" fontAlgn="base">
        <a:spcBef>
          <a:spcPct val="0"/>
        </a:spcBef>
        <a:spcAft>
          <a:spcPct val="0"/>
        </a:spcAft>
        <a:defRPr sz="4200">
          <a:solidFill>
            <a:schemeClr val="tx2"/>
          </a:solidFill>
          <a:latin typeface="Calibri" pitchFamily="34" charset="0"/>
          <a:cs typeface="Arial" charset="0"/>
        </a:defRPr>
      </a:lvl6pPr>
      <a:lvl7pPr marL="914400" algn="l" rtl="0" fontAlgn="base">
        <a:spcBef>
          <a:spcPct val="0"/>
        </a:spcBef>
        <a:spcAft>
          <a:spcPct val="0"/>
        </a:spcAft>
        <a:defRPr sz="4200">
          <a:solidFill>
            <a:schemeClr val="tx2"/>
          </a:solidFill>
          <a:latin typeface="Calibri" pitchFamily="34" charset="0"/>
          <a:cs typeface="Arial" charset="0"/>
        </a:defRPr>
      </a:lvl7pPr>
      <a:lvl8pPr marL="1371600" algn="l" rtl="0" fontAlgn="base">
        <a:spcBef>
          <a:spcPct val="0"/>
        </a:spcBef>
        <a:spcAft>
          <a:spcPct val="0"/>
        </a:spcAft>
        <a:defRPr sz="4200">
          <a:solidFill>
            <a:schemeClr val="tx2"/>
          </a:solidFill>
          <a:latin typeface="Calibri" pitchFamily="34" charset="0"/>
          <a:cs typeface="Arial" charset="0"/>
        </a:defRPr>
      </a:lvl8pPr>
      <a:lvl9pPr marL="1828800" algn="l" rtl="0" fontAlgn="base">
        <a:spcBef>
          <a:spcPct val="0"/>
        </a:spcBef>
        <a:spcAft>
          <a:spcPct val="0"/>
        </a:spcAft>
        <a:defRPr sz="4200">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laotradeportal.net/index.php?r=SearchMeasures/inde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laotradeportal.net/index.php?r=site/displaythemostrecentxx&amp;category=Legal%20Document"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laotradeportal.net/index.php?r=SearchProcedure/index"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laotradeportal.net/index.php?r=site/displaythemostrecentxx&amp;category=Announcement"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laotradeportal.net/index.php?r=site/display&amp;id=14"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laotradeportal.net/index.php?r=site/display&amp;id=69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laotradeportal.net/index.php?r=tradeInfo/index"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laotradeportal.net/index.php?r=site/display&amp;id=595"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B62CE7-89CC-4E8B-A3C0-8FD3B65819F7}" type="slidenum">
              <a:rPr lang="en-US" altLang="en-US" smtClean="0">
                <a:latin typeface="Garamond" pitchFamily="18" charset="0"/>
              </a:rPr>
              <a:pPr eaLnBrk="1" hangingPunct="1"/>
              <a:t>1</a:t>
            </a:fld>
            <a:endParaRPr lang="en-US" altLang="en-US" smtClean="0">
              <a:latin typeface="Garamond" pitchFamily="18" charset="0"/>
            </a:endParaRPr>
          </a:p>
        </p:txBody>
      </p:sp>
      <p:sp>
        <p:nvSpPr>
          <p:cNvPr id="4099" name="Rectangle 5"/>
          <p:cNvSpPr>
            <a:spLocks noGrp="1" noChangeArrowheads="1"/>
          </p:cNvSpPr>
          <p:nvPr>
            <p:ph type="body" idx="1"/>
          </p:nvPr>
        </p:nvSpPr>
        <p:spPr>
          <a:xfrm>
            <a:off x="250825" y="1124967"/>
            <a:ext cx="8642350" cy="1367929"/>
          </a:xfrm>
        </p:spPr>
        <p:txBody>
          <a:bodyPr/>
          <a:lstStyle/>
          <a:p>
            <a:pPr algn="ctr" eaLnBrk="1" hangingPunct="1">
              <a:lnSpc>
                <a:spcPct val="90000"/>
              </a:lnSpc>
              <a:buFont typeface="Wingdings" pitchFamily="2" charset="2"/>
              <a:buNone/>
            </a:pPr>
            <a:r>
              <a:rPr lang="en-US" sz="2800" b="1" dirty="0" smtClean="0">
                <a:latin typeface="+mj-lt"/>
              </a:rPr>
              <a:t>Comparison between</a:t>
            </a:r>
          </a:p>
          <a:p>
            <a:pPr algn="ctr" eaLnBrk="1" hangingPunct="1">
              <a:lnSpc>
                <a:spcPct val="90000"/>
              </a:lnSpc>
              <a:buFont typeface="Wingdings" pitchFamily="2" charset="2"/>
              <a:buNone/>
            </a:pPr>
            <a:r>
              <a:rPr lang="en-US" sz="2800" b="1" i="1" dirty="0" smtClean="0">
                <a:solidFill>
                  <a:srgbClr val="009900"/>
                </a:solidFill>
                <a:latin typeface="+mj-lt"/>
              </a:rPr>
              <a:t>Lao PDR Trade Portal </a:t>
            </a:r>
            <a:r>
              <a:rPr lang="en-US" sz="2800" b="1" i="1" dirty="0" smtClean="0">
                <a:latin typeface="+mj-lt"/>
              </a:rPr>
              <a:t>and</a:t>
            </a:r>
          </a:p>
          <a:p>
            <a:pPr algn="ctr" eaLnBrk="1" hangingPunct="1">
              <a:lnSpc>
                <a:spcPct val="90000"/>
              </a:lnSpc>
              <a:buFont typeface="Wingdings" pitchFamily="2" charset="2"/>
              <a:buNone/>
            </a:pPr>
            <a:r>
              <a:rPr lang="en-GB" sz="2800" b="1" i="1" dirty="0" smtClean="0">
                <a:solidFill>
                  <a:srgbClr val="C00000"/>
                </a:solidFill>
              </a:rPr>
              <a:t>And National Trade Repository </a:t>
            </a:r>
          </a:p>
          <a:p>
            <a:pPr algn="ctr" eaLnBrk="1" hangingPunct="1">
              <a:lnSpc>
                <a:spcPct val="90000"/>
              </a:lnSpc>
              <a:buFont typeface="Wingdings" pitchFamily="2" charset="2"/>
              <a:buNone/>
            </a:pPr>
            <a:endParaRPr lang="en-GB" sz="2800" i="1" dirty="0" smtClean="0"/>
          </a:p>
          <a:p>
            <a:pPr algn="ctr" eaLnBrk="1" hangingPunct="1">
              <a:lnSpc>
                <a:spcPct val="90000"/>
              </a:lnSpc>
              <a:buFont typeface="Wingdings" pitchFamily="2" charset="2"/>
              <a:buNone/>
            </a:pPr>
            <a:endParaRPr lang="en-GB" sz="2800" i="1" dirty="0" smtClean="0"/>
          </a:p>
          <a:p>
            <a:pPr algn="ctr" eaLnBrk="1" hangingPunct="1">
              <a:lnSpc>
                <a:spcPct val="90000"/>
              </a:lnSpc>
              <a:buFont typeface="Wingdings" pitchFamily="2" charset="2"/>
              <a:buNone/>
            </a:pPr>
            <a:endParaRPr lang="en-GB" sz="2800" i="1" dirty="0" smtClean="0"/>
          </a:p>
          <a:p>
            <a:pPr algn="ctr" eaLnBrk="1" hangingPunct="1">
              <a:lnSpc>
                <a:spcPct val="90000"/>
              </a:lnSpc>
              <a:buFont typeface="Wingdings" pitchFamily="2" charset="2"/>
              <a:buNone/>
            </a:pPr>
            <a:endParaRPr lang="en-GB" sz="2800" i="1" dirty="0" smtClean="0"/>
          </a:p>
          <a:p>
            <a:pPr algn="ctr" eaLnBrk="1" hangingPunct="1">
              <a:lnSpc>
                <a:spcPct val="90000"/>
              </a:lnSpc>
              <a:buFont typeface="Wingdings" pitchFamily="2" charset="2"/>
              <a:buNone/>
            </a:pPr>
            <a:endParaRPr lang="en-GB" sz="2800" i="1" dirty="0" smtClean="0"/>
          </a:p>
          <a:p>
            <a:pPr algn="ctr" eaLnBrk="1" hangingPunct="1">
              <a:lnSpc>
                <a:spcPct val="90000"/>
              </a:lnSpc>
              <a:buFont typeface="Wingdings" pitchFamily="2" charset="2"/>
              <a:buNone/>
            </a:pPr>
            <a:endParaRPr lang="en-GB" sz="2800" i="1" dirty="0" smtClean="0"/>
          </a:p>
          <a:p>
            <a:pPr algn="ctr" eaLnBrk="1" hangingPunct="1">
              <a:lnSpc>
                <a:spcPct val="90000"/>
              </a:lnSpc>
              <a:buFont typeface="Wingdings" pitchFamily="2" charset="2"/>
              <a:buNone/>
            </a:pPr>
            <a:endParaRPr lang="en-GB" sz="2800" i="1" dirty="0" smtClean="0"/>
          </a:p>
          <a:p>
            <a:pPr algn="ctr" eaLnBrk="1" hangingPunct="1">
              <a:lnSpc>
                <a:spcPct val="90000"/>
              </a:lnSpc>
              <a:buFont typeface="Wingdings" pitchFamily="2" charset="2"/>
              <a:buNone/>
            </a:pPr>
            <a:endParaRPr lang="en-GB" sz="2800" i="1" dirty="0" smtClean="0"/>
          </a:p>
        </p:txBody>
      </p:sp>
      <p:pic>
        <p:nvPicPr>
          <p:cNvPr id="410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769934"/>
            <a:ext cx="4986809" cy="332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580926"/>
          </a:xfrm>
        </p:spPr>
        <p:txBody>
          <a:bodyPr/>
          <a:lstStyle/>
          <a:p>
            <a:r>
              <a:rPr lang="en-US" sz="3200" b="1" dirty="0" smtClean="0"/>
              <a:t>Which </a:t>
            </a:r>
            <a:r>
              <a:rPr lang="en-NZ" sz="3200" b="1" dirty="0" smtClean="0"/>
              <a:t>categories that LTP are complied  </a:t>
            </a:r>
            <a:r>
              <a:rPr lang="en-NZ" sz="3200" b="1" dirty="0"/>
              <a:t> con…</a:t>
            </a:r>
            <a:endParaRPr lang="en-US" sz="3200" b="1" dirty="0"/>
          </a:p>
        </p:txBody>
      </p:sp>
      <p:sp>
        <p:nvSpPr>
          <p:cNvPr id="3" name="Content Placeholder 2"/>
          <p:cNvSpPr>
            <a:spLocks noGrp="1"/>
          </p:cNvSpPr>
          <p:nvPr>
            <p:ph idx="1"/>
          </p:nvPr>
        </p:nvSpPr>
        <p:spPr>
          <a:xfrm>
            <a:off x="292696" y="1556792"/>
            <a:ext cx="8435280" cy="648072"/>
          </a:xfrm>
        </p:spPr>
        <p:txBody>
          <a:bodyPr/>
          <a:lstStyle/>
          <a:p>
            <a:pPr marL="571500" indent="-571500">
              <a:buClr>
                <a:srgbClr val="C00000"/>
              </a:buClr>
              <a:buSzPct val="90000"/>
              <a:buFont typeface="+mj-lt"/>
              <a:buAutoNum type="romanUcPeriod" startAt="4"/>
            </a:pPr>
            <a:r>
              <a:rPr lang="en-NZ" sz="2800" b="1" dirty="0">
                <a:solidFill>
                  <a:srgbClr val="C00000"/>
                </a:solidFill>
              </a:rPr>
              <a:t>Non-tariff measures</a:t>
            </a:r>
            <a:r>
              <a:rPr lang="en-NZ" sz="2800" b="1" dirty="0" smtClean="0">
                <a:solidFill>
                  <a:srgbClr val="C00000"/>
                </a:solidFill>
              </a:rPr>
              <a:t>:</a:t>
            </a:r>
            <a:endParaRPr lang="en-NZ" sz="28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4B5DE4EC-3A93-4099-91F1-05B2C2A8C680}" type="slidenum">
              <a:rPr lang="en-US" altLang="en-US" smtClean="0"/>
              <a:pPr>
                <a:defRPr/>
              </a:pPr>
              <a:t>10</a:t>
            </a:fld>
            <a:endParaRPr lang="en-US" altLang="en-US" dirty="0"/>
          </a:p>
        </p:txBody>
      </p:sp>
      <p:sp>
        <p:nvSpPr>
          <p:cNvPr id="5" name="Content Placeholder 2"/>
          <p:cNvSpPr txBox="1">
            <a:spLocks/>
          </p:cNvSpPr>
          <p:nvPr/>
        </p:nvSpPr>
        <p:spPr bwMode="auto">
          <a:xfrm>
            <a:off x="4736682" y="2276872"/>
            <a:ext cx="415579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NZ" sz="2000" kern="0" dirty="0" smtClean="0"/>
              <a:t>All NTMs that we identified are published including SPS and TBT.  We have currently identified and published 229 NTMs and 144 technical national standards.  NTMs are interactively linked to the commodity that they apply to, the procedure to follow, the ministry that administers it and the item of law that enforces them.</a:t>
            </a:r>
            <a:endParaRPr lang="en-US" sz="2000" kern="0" dirty="0"/>
          </a:p>
        </p:txBody>
      </p:sp>
      <p:pic>
        <p:nvPicPr>
          <p:cNvPr id="6" name="Picture 5"/>
          <p:cNvPicPr>
            <a:picLocks noChangeAspect="1"/>
          </p:cNvPicPr>
          <p:nvPr/>
        </p:nvPicPr>
        <p:blipFill>
          <a:blip r:embed="rId3"/>
          <a:stretch>
            <a:fillRect/>
          </a:stretch>
        </p:blipFill>
        <p:spPr>
          <a:xfrm>
            <a:off x="179512" y="2060848"/>
            <a:ext cx="4336215" cy="3600400"/>
          </a:xfrm>
          <a:prstGeom prst="rect">
            <a:avLst/>
          </a:prstGeom>
        </p:spPr>
      </p:pic>
      <p:sp>
        <p:nvSpPr>
          <p:cNvPr id="7" name="Content Placeholder 2"/>
          <p:cNvSpPr txBox="1">
            <a:spLocks/>
          </p:cNvSpPr>
          <p:nvPr/>
        </p:nvSpPr>
        <p:spPr bwMode="auto">
          <a:xfrm>
            <a:off x="179512" y="5813648"/>
            <a:ext cx="7560840" cy="42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US" sz="2000" kern="0" dirty="0">
                <a:hlinkClick r:id="rId4"/>
              </a:rPr>
              <a:t>http://</a:t>
            </a:r>
            <a:r>
              <a:rPr lang="en-US" sz="2000" kern="0" dirty="0" smtClean="0">
                <a:hlinkClick r:id="rId4"/>
              </a:rPr>
              <a:t>laotradeportal.net/index.php?r=SearchMeasures/index</a:t>
            </a:r>
            <a:r>
              <a:rPr lang="en-US" sz="2000" kern="0" dirty="0" smtClean="0"/>
              <a:t> </a:t>
            </a:r>
            <a:endParaRPr lang="en-US" sz="2000" kern="0" dirty="0"/>
          </a:p>
        </p:txBody>
      </p:sp>
    </p:spTree>
    <p:extLst>
      <p:ext uri="{BB962C8B-B14F-4D97-AF65-F5344CB8AC3E}">
        <p14:creationId xmlns:p14="http://schemas.microsoft.com/office/powerpoint/2010/main" val="42252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580926"/>
          </a:xfrm>
        </p:spPr>
        <p:txBody>
          <a:bodyPr/>
          <a:lstStyle/>
          <a:p>
            <a:r>
              <a:rPr lang="en-US" sz="3200" b="1" dirty="0" smtClean="0"/>
              <a:t>Which </a:t>
            </a:r>
            <a:r>
              <a:rPr lang="en-NZ" sz="3200" b="1" dirty="0" smtClean="0"/>
              <a:t>categories that LTP are complied  </a:t>
            </a:r>
            <a:r>
              <a:rPr lang="en-NZ" sz="3200" b="1" dirty="0"/>
              <a:t> con…</a:t>
            </a:r>
            <a:endParaRPr lang="en-US" sz="3200" b="1" dirty="0"/>
          </a:p>
        </p:txBody>
      </p:sp>
      <p:sp>
        <p:nvSpPr>
          <p:cNvPr id="3" name="Content Placeholder 2"/>
          <p:cNvSpPr>
            <a:spLocks noGrp="1"/>
          </p:cNvSpPr>
          <p:nvPr>
            <p:ph idx="1"/>
          </p:nvPr>
        </p:nvSpPr>
        <p:spPr>
          <a:xfrm>
            <a:off x="313184" y="1420337"/>
            <a:ext cx="8435280" cy="712519"/>
          </a:xfrm>
        </p:spPr>
        <p:txBody>
          <a:bodyPr/>
          <a:lstStyle/>
          <a:p>
            <a:pPr marL="571500" indent="-571500">
              <a:buClr>
                <a:srgbClr val="C00000"/>
              </a:buClr>
              <a:buSzPct val="90000"/>
              <a:buFont typeface="+mj-lt"/>
              <a:buAutoNum type="romanUcPeriod" startAt="5"/>
            </a:pPr>
            <a:r>
              <a:rPr lang="en-NZ" sz="2800" b="1" dirty="0">
                <a:solidFill>
                  <a:srgbClr val="C00000"/>
                </a:solidFill>
              </a:rPr>
              <a:t>N</a:t>
            </a:r>
            <a:r>
              <a:rPr lang="en-NZ" sz="2800" b="1" dirty="0" smtClean="0">
                <a:solidFill>
                  <a:srgbClr val="C00000"/>
                </a:solidFill>
              </a:rPr>
              <a:t>ational </a:t>
            </a:r>
            <a:r>
              <a:rPr lang="en-NZ" sz="2800" b="1" dirty="0">
                <a:solidFill>
                  <a:srgbClr val="C00000"/>
                </a:solidFill>
              </a:rPr>
              <a:t>trade and customs laws and rules</a:t>
            </a:r>
            <a:r>
              <a:rPr lang="en-NZ" sz="2800" b="1" dirty="0" smtClean="0">
                <a:solidFill>
                  <a:srgbClr val="C00000"/>
                </a:solidFill>
              </a:rPr>
              <a:t>:</a:t>
            </a:r>
            <a:endParaRPr lang="en-NZ" sz="28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4B5DE4EC-3A93-4099-91F1-05B2C2A8C680}" type="slidenum">
              <a:rPr lang="en-US" altLang="en-US" smtClean="0"/>
              <a:pPr>
                <a:defRPr/>
              </a:pPr>
              <a:t>11</a:t>
            </a:fld>
            <a:endParaRPr lang="en-US" altLang="en-US" dirty="0"/>
          </a:p>
        </p:txBody>
      </p:sp>
      <p:sp>
        <p:nvSpPr>
          <p:cNvPr id="5" name="Content Placeholder 2"/>
          <p:cNvSpPr txBox="1">
            <a:spLocks/>
          </p:cNvSpPr>
          <p:nvPr/>
        </p:nvSpPr>
        <p:spPr bwMode="auto">
          <a:xfrm>
            <a:off x="5580112" y="2060848"/>
            <a:ext cx="345638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NZ" sz="2000" kern="0" dirty="0" smtClean="0"/>
              <a:t>All the trade related laws and subsidiary trade related legislation is published and is searchable interactively by any combination of keywords within the text and other parameters.   With 166 laws and regulations, of which over 70% are both in English and Lao, this is by far the most comprehensive repository of laws (of any nature) in Laos.</a:t>
            </a:r>
            <a:endParaRPr lang="en-US" sz="2000" kern="0" dirty="0"/>
          </a:p>
        </p:txBody>
      </p:sp>
      <p:pic>
        <p:nvPicPr>
          <p:cNvPr id="6" name="Picture 5"/>
          <p:cNvPicPr>
            <a:picLocks noChangeAspect="1"/>
          </p:cNvPicPr>
          <p:nvPr/>
        </p:nvPicPr>
        <p:blipFill>
          <a:blip r:embed="rId2"/>
          <a:stretch>
            <a:fillRect/>
          </a:stretch>
        </p:blipFill>
        <p:spPr>
          <a:xfrm>
            <a:off x="395536" y="1916832"/>
            <a:ext cx="4968552" cy="3944994"/>
          </a:xfrm>
          <a:prstGeom prst="rect">
            <a:avLst/>
          </a:prstGeom>
        </p:spPr>
      </p:pic>
      <p:sp>
        <p:nvSpPr>
          <p:cNvPr id="7" name="Content Placeholder 2"/>
          <p:cNvSpPr txBox="1">
            <a:spLocks/>
          </p:cNvSpPr>
          <p:nvPr/>
        </p:nvSpPr>
        <p:spPr bwMode="auto">
          <a:xfrm>
            <a:off x="395536" y="5877272"/>
            <a:ext cx="5688632" cy="68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NZ" sz="1800" kern="0" dirty="0">
                <a:hlinkClick r:id="rId3"/>
              </a:rPr>
              <a:t>http://</a:t>
            </a:r>
            <a:r>
              <a:rPr lang="en-NZ" sz="1800" kern="0" dirty="0" smtClean="0">
                <a:hlinkClick r:id="rId3"/>
              </a:rPr>
              <a:t>laotradeportal.net/index.php?r=site/displaythemostrecentxx&amp;category=Legal%20Document</a:t>
            </a:r>
            <a:r>
              <a:rPr lang="en-NZ" sz="1800" kern="0" dirty="0" smtClean="0"/>
              <a:t> </a:t>
            </a:r>
            <a:endParaRPr lang="en-US" sz="1800" kern="0" dirty="0"/>
          </a:p>
        </p:txBody>
      </p:sp>
    </p:spTree>
    <p:extLst>
      <p:ext uri="{BB962C8B-B14F-4D97-AF65-F5344CB8AC3E}">
        <p14:creationId xmlns:p14="http://schemas.microsoft.com/office/powerpoint/2010/main" val="2918993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580926"/>
          </a:xfrm>
        </p:spPr>
        <p:txBody>
          <a:bodyPr/>
          <a:lstStyle/>
          <a:p>
            <a:r>
              <a:rPr lang="en-US" sz="3200" b="1" dirty="0" smtClean="0"/>
              <a:t>Which </a:t>
            </a:r>
            <a:r>
              <a:rPr lang="en-NZ" sz="3200" b="1" dirty="0" smtClean="0"/>
              <a:t>categories that LTP are complied  </a:t>
            </a:r>
            <a:r>
              <a:rPr lang="en-NZ" sz="3200" b="1" dirty="0"/>
              <a:t> con…</a:t>
            </a:r>
            <a:endParaRPr lang="en-US" sz="3200" b="1" dirty="0"/>
          </a:p>
        </p:txBody>
      </p:sp>
      <p:sp>
        <p:nvSpPr>
          <p:cNvPr id="3" name="Content Placeholder 2"/>
          <p:cNvSpPr>
            <a:spLocks noGrp="1"/>
          </p:cNvSpPr>
          <p:nvPr>
            <p:ph idx="1"/>
          </p:nvPr>
        </p:nvSpPr>
        <p:spPr>
          <a:xfrm>
            <a:off x="251520" y="1412776"/>
            <a:ext cx="8435280" cy="640511"/>
          </a:xfrm>
        </p:spPr>
        <p:txBody>
          <a:bodyPr/>
          <a:lstStyle/>
          <a:p>
            <a:pPr marL="571500" indent="-571500">
              <a:buClr>
                <a:srgbClr val="C00000"/>
              </a:buClr>
              <a:buSzPct val="90000"/>
              <a:buFont typeface="+mj-lt"/>
              <a:buAutoNum type="romanUcPeriod" startAt="6"/>
            </a:pPr>
            <a:r>
              <a:rPr lang="en-NZ" sz="2800" b="1" dirty="0">
                <a:solidFill>
                  <a:srgbClr val="C00000"/>
                </a:solidFill>
              </a:rPr>
              <a:t>P</a:t>
            </a:r>
            <a:r>
              <a:rPr lang="en-NZ" sz="2800" b="1" dirty="0" smtClean="0">
                <a:solidFill>
                  <a:srgbClr val="C00000"/>
                </a:solidFill>
              </a:rPr>
              <a:t>rocedures </a:t>
            </a:r>
            <a:r>
              <a:rPr lang="en-NZ" sz="2800" b="1" dirty="0">
                <a:solidFill>
                  <a:srgbClr val="C00000"/>
                </a:solidFill>
              </a:rPr>
              <a:t>and documentary </a:t>
            </a:r>
            <a:r>
              <a:rPr lang="en-NZ" sz="2800" b="1" dirty="0" smtClean="0">
                <a:solidFill>
                  <a:srgbClr val="C00000"/>
                </a:solidFill>
              </a:rPr>
              <a:t>requirements</a:t>
            </a:r>
            <a:endParaRPr lang="en-NZ" sz="28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4B5DE4EC-3A93-4099-91F1-05B2C2A8C680}" type="slidenum">
              <a:rPr lang="en-US" altLang="en-US" smtClean="0"/>
              <a:pPr>
                <a:defRPr/>
              </a:pPr>
              <a:t>12</a:t>
            </a:fld>
            <a:endParaRPr lang="en-US" altLang="en-US" dirty="0"/>
          </a:p>
        </p:txBody>
      </p:sp>
      <p:sp>
        <p:nvSpPr>
          <p:cNvPr id="5" name="Content Placeholder 2"/>
          <p:cNvSpPr txBox="1">
            <a:spLocks/>
          </p:cNvSpPr>
          <p:nvPr/>
        </p:nvSpPr>
        <p:spPr bwMode="auto">
          <a:xfrm>
            <a:off x="4932040" y="2307115"/>
            <a:ext cx="4039244" cy="357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NZ" sz="1800" kern="0" dirty="0" smtClean="0"/>
              <a:t>All procedures to obtain licenses, permits, registrations, certificates and assorted permissions including Customs clearance are published in annotated graphic form.  Each procedure shows exactly what documents are required and samples of all forms are provided interactively in PDF format.  Procedures are interactively linked to the measure and commodity they refer to. There are currently 21 procedures documented across all agencies.</a:t>
            </a:r>
            <a:endParaRPr lang="en-US" sz="1800" kern="0" dirty="0"/>
          </a:p>
        </p:txBody>
      </p:sp>
      <p:pic>
        <p:nvPicPr>
          <p:cNvPr id="6" name="Picture 5"/>
          <p:cNvPicPr>
            <a:picLocks noChangeAspect="1"/>
          </p:cNvPicPr>
          <p:nvPr/>
        </p:nvPicPr>
        <p:blipFill>
          <a:blip r:embed="rId2"/>
          <a:stretch>
            <a:fillRect/>
          </a:stretch>
        </p:blipFill>
        <p:spPr>
          <a:xfrm>
            <a:off x="142900" y="2013744"/>
            <a:ext cx="4745732" cy="3719512"/>
          </a:xfrm>
          <a:prstGeom prst="rect">
            <a:avLst/>
          </a:prstGeom>
        </p:spPr>
      </p:pic>
      <p:sp>
        <p:nvSpPr>
          <p:cNvPr id="7" name="Content Placeholder 2"/>
          <p:cNvSpPr txBox="1">
            <a:spLocks/>
          </p:cNvSpPr>
          <p:nvPr/>
        </p:nvSpPr>
        <p:spPr bwMode="auto">
          <a:xfrm>
            <a:off x="107504" y="5878507"/>
            <a:ext cx="7324018" cy="57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US" sz="1800" kern="0" dirty="0">
                <a:hlinkClick r:id="rId3"/>
              </a:rPr>
              <a:t>http://</a:t>
            </a:r>
            <a:r>
              <a:rPr lang="en-US" sz="1800" kern="0" dirty="0" smtClean="0">
                <a:hlinkClick r:id="rId3"/>
              </a:rPr>
              <a:t>laotradeportal.net/index.php?r=SearchProcedure/index</a:t>
            </a:r>
            <a:r>
              <a:rPr lang="en-US" sz="1800" kern="0" dirty="0" smtClean="0"/>
              <a:t> </a:t>
            </a:r>
            <a:endParaRPr lang="en-US" sz="1800" kern="0" dirty="0"/>
          </a:p>
        </p:txBody>
      </p:sp>
    </p:spTree>
    <p:extLst>
      <p:ext uri="{BB962C8B-B14F-4D97-AF65-F5344CB8AC3E}">
        <p14:creationId xmlns:p14="http://schemas.microsoft.com/office/powerpoint/2010/main" val="544799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580926"/>
          </a:xfrm>
        </p:spPr>
        <p:txBody>
          <a:bodyPr/>
          <a:lstStyle/>
          <a:p>
            <a:r>
              <a:rPr lang="en-US" sz="3200" b="1" dirty="0" smtClean="0"/>
              <a:t>Which </a:t>
            </a:r>
            <a:r>
              <a:rPr lang="en-NZ" sz="3200" b="1" dirty="0" smtClean="0"/>
              <a:t>categories that LTP are complied  </a:t>
            </a:r>
            <a:r>
              <a:rPr lang="en-NZ" sz="3200" b="1" dirty="0"/>
              <a:t> con…</a:t>
            </a:r>
            <a:endParaRPr lang="en-US" sz="3200" b="1" dirty="0"/>
          </a:p>
        </p:txBody>
      </p:sp>
      <p:sp>
        <p:nvSpPr>
          <p:cNvPr id="3" name="Content Placeholder 2"/>
          <p:cNvSpPr>
            <a:spLocks noGrp="1"/>
          </p:cNvSpPr>
          <p:nvPr>
            <p:ph idx="1"/>
          </p:nvPr>
        </p:nvSpPr>
        <p:spPr>
          <a:xfrm>
            <a:off x="251520" y="1484784"/>
            <a:ext cx="8435280" cy="576064"/>
          </a:xfrm>
        </p:spPr>
        <p:txBody>
          <a:bodyPr/>
          <a:lstStyle/>
          <a:p>
            <a:pPr marL="571500" indent="-571500">
              <a:buClr>
                <a:srgbClr val="C00000"/>
              </a:buClr>
              <a:buSzPct val="90000"/>
              <a:buFont typeface="+mj-lt"/>
              <a:buAutoNum type="romanUcPeriod" startAt="7"/>
            </a:pPr>
            <a:r>
              <a:rPr lang="en-NZ" sz="2800" b="1" dirty="0">
                <a:solidFill>
                  <a:srgbClr val="C00000"/>
                </a:solidFill>
              </a:rPr>
              <a:t>A</a:t>
            </a:r>
            <a:r>
              <a:rPr lang="en-NZ" sz="2800" b="1" dirty="0" smtClean="0">
                <a:solidFill>
                  <a:srgbClr val="C00000"/>
                </a:solidFill>
              </a:rPr>
              <a:t>dministrative </a:t>
            </a:r>
            <a:r>
              <a:rPr lang="en-NZ" sz="2800" b="1" dirty="0">
                <a:solidFill>
                  <a:srgbClr val="C00000"/>
                </a:solidFill>
              </a:rPr>
              <a:t>rulings</a:t>
            </a:r>
            <a:r>
              <a:rPr lang="en-NZ" sz="2800" b="1" dirty="0" smtClean="0">
                <a:solidFill>
                  <a:srgbClr val="C00000"/>
                </a:solidFill>
              </a:rPr>
              <a:t>:</a:t>
            </a:r>
            <a:endParaRPr lang="en-NZ" sz="28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4B5DE4EC-3A93-4099-91F1-05B2C2A8C680}" type="slidenum">
              <a:rPr lang="en-US" altLang="en-US" smtClean="0"/>
              <a:pPr>
                <a:defRPr/>
              </a:pPr>
              <a:t>13</a:t>
            </a:fld>
            <a:endParaRPr lang="en-US" altLang="en-US" dirty="0"/>
          </a:p>
        </p:txBody>
      </p:sp>
      <p:sp>
        <p:nvSpPr>
          <p:cNvPr id="5" name="Content Placeholder 2"/>
          <p:cNvSpPr txBox="1">
            <a:spLocks/>
          </p:cNvSpPr>
          <p:nvPr/>
        </p:nvSpPr>
        <p:spPr bwMode="auto">
          <a:xfrm>
            <a:off x="4878910" y="1916832"/>
            <a:ext cx="415758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NZ" sz="1800" kern="0" dirty="0" smtClean="0"/>
              <a:t>This is defined as: “</a:t>
            </a:r>
            <a:r>
              <a:rPr lang="en-NZ" sz="1800" i="1" kern="0" dirty="0" smtClean="0"/>
              <a:t>regulations, judicial decisions and administrative rulings of general application, which pertain to the classification or the valuation of products for customs purposes, or to rates of duty, taxes or other charges, or to requirements, restrictions or prohibitions on imports or exports or on the transfer of payments therefore, or affecting their sale, distribution, transportation, insurance, warehousing inspection, exhibition, processing, mixing or other use”</a:t>
            </a:r>
            <a:r>
              <a:rPr lang="en-NZ" sz="1800" kern="0" dirty="0" smtClean="0"/>
              <a:t>.</a:t>
            </a:r>
          </a:p>
          <a:p>
            <a:pPr marL="0" indent="-7938">
              <a:buNone/>
            </a:pPr>
            <a:r>
              <a:rPr lang="en-NZ" sz="1800" kern="0" dirty="0" smtClean="0"/>
              <a:t>In Laos these are published by means of instructions or notifications and will appear in the Announcements page.</a:t>
            </a:r>
            <a:endParaRPr lang="en-US" sz="1800" kern="0" dirty="0"/>
          </a:p>
        </p:txBody>
      </p:sp>
      <p:pic>
        <p:nvPicPr>
          <p:cNvPr id="6" name="Picture 5"/>
          <p:cNvPicPr>
            <a:picLocks noChangeAspect="1"/>
          </p:cNvPicPr>
          <p:nvPr/>
        </p:nvPicPr>
        <p:blipFill>
          <a:blip r:embed="rId2"/>
          <a:stretch>
            <a:fillRect/>
          </a:stretch>
        </p:blipFill>
        <p:spPr>
          <a:xfrm>
            <a:off x="144531" y="2060848"/>
            <a:ext cx="4571485" cy="3600400"/>
          </a:xfrm>
          <a:prstGeom prst="rect">
            <a:avLst/>
          </a:prstGeom>
        </p:spPr>
      </p:pic>
      <p:sp>
        <p:nvSpPr>
          <p:cNvPr id="7" name="Content Placeholder 2"/>
          <p:cNvSpPr txBox="1">
            <a:spLocks/>
          </p:cNvSpPr>
          <p:nvPr/>
        </p:nvSpPr>
        <p:spPr bwMode="auto">
          <a:xfrm>
            <a:off x="107504" y="5877272"/>
            <a:ext cx="477140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NZ" sz="1800" kern="0" dirty="0">
                <a:hlinkClick r:id="rId3"/>
              </a:rPr>
              <a:t>http://</a:t>
            </a:r>
            <a:r>
              <a:rPr lang="en-NZ" sz="1800" kern="0" dirty="0" smtClean="0">
                <a:hlinkClick r:id="rId3"/>
              </a:rPr>
              <a:t>laotradeportal.net/index.php?r=site/displaythemostrecentxx&amp;category=Announcement</a:t>
            </a:r>
            <a:r>
              <a:rPr lang="en-NZ" sz="1800" kern="0" dirty="0" smtClean="0"/>
              <a:t> </a:t>
            </a:r>
            <a:endParaRPr lang="en-US" sz="1800" kern="0" dirty="0"/>
          </a:p>
        </p:txBody>
      </p:sp>
    </p:spTree>
    <p:extLst>
      <p:ext uri="{BB962C8B-B14F-4D97-AF65-F5344CB8AC3E}">
        <p14:creationId xmlns:p14="http://schemas.microsoft.com/office/powerpoint/2010/main" val="3815099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580926"/>
          </a:xfrm>
        </p:spPr>
        <p:txBody>
          <a:bodyPr/>
          <a:lstStyle/>
          <a:p>
            <a:r>
              <a:rPr lang="en-US" sz="3200" b="1" dirty="0" smtClean="0"/>
              <a:t>Which </a:t>
            </a:r>
            <a:r>
              <a:rPr lang="en-NZ" sz="3200" b="1" dirty="0" smtClean="0"/>
              <a:t>categories that LTP are complied  </a:t>
            </a:r>
            <a:r>
              <a:rPr lang="en-NZ" sz="3200" b="1" dirty="0"/>
              <a:t> con…</a:t>
            </a:r>
            <a:endParaRPr lang="en-US" sz="3200" b="1" dirty="0"/>
          </a:p>
        </p:txBody>
      </p:sp>
      <p:sp>
        <p:nvSpPr>
          <p:cNvPr id="3" name="Content Placeholder 2"/>
          <p:cNvSpPr>
            <a:spLocks noGrp="1"/>
          </p:cNvSpPr>
          <p:nvPr>
            <p:ph idx="1"/>
          </p:nvPr>
        </p:nvSpPr>
        <p:spPr>
          <a:xfrm>
            <a:off x="179512" y="1506343"/>
            <a:ext cx="8784976" cy="482497"/>
          </a:xfrm>
        </p:spPr>
        <p:txBody>
          <a:bodyPr/>
          <a:lstStyle/>
          <a:p>
            <a:pPr marL="571500" indent="-571500">
              <a:buClr>
                <a:srgbClr val="C00000"/>
              </a:buClr>
              <a:buSzPct val="90000"/>
              <a:buFont typeface="+mj-lt"/>
              <a:buAutoNum type="romanUcPeriod" startAt="8"/>
            </a:pPr>
            <a:r>
              <a:rPr lang="en-NZ" sz="2200" b="1" dirty="0">
                <a:solidFill>
                  <a:srgbClr val="C00000"/>
                </a:solidFill>
              </a:rPr>
              <a:t>B</a:t>
            </a:r>
            <a:r>
              <a:rPr lang="en-NZ" sz="2200" b="1" dirty="0" smtClean="0">
                <a:solidFill>
                  <a:srgbClr val="C00000"/>
                </a:solidFill>
              </a:rPr>
              <a:t>est </a:t>
            </a:r>
            <a:r>
              <a:rPr lang="en-NZ" sz="2200" b="1" dirty="0">
                <a:solidFill>
                  <a:srgbClr val="C00000"/>
                </a:solidFill>
              </a:rPr>
              <a:t>practices in trade facilitation applied by each Member State</a:t>
            </a:r>
            <a:r>
              <a:rPr lang="en-NZ" sz="2200" b="1" dirty="0" smtClean="0">
                <a:solidFill>
                  <a:srgbClr val="C00000"/>
                </a:solidFill>
              </a:rPr>
              <a:t>:</a:t>
            </a:r>
            <a:endParaRPr lang="en-NZ" sz="22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4B5DE4EC-3A93-4099-91F1-05B2C2A8C680}" type="slidenum">
              <a:rPr lang="en-US" altLang="en-US" smtClean="0"/>
              <a:pPr>
                <a:defRPr/>
              </a:pPr>
              <a:t>14</a:t>
            </a:fld>
            <a:endParaRPr lang="en-US" altLang="en-US" dirty="0"/>
          </a:p>
        </p:txBody>
      </p:sp>
      <p:sp>
        <p:nvSpPr>
          <p:cNvPr id="5" name="Content Placeholder 2"/>
          <p:cNvSpPr txBox="1">
            <a:spLocks/>
          </p:cNvSpPr>
          <p:nvPr/>
        </p:nvSpPr>
        <p:spPr bwMode="auto">
          <a:xfrm>
            <a:off x="5076056" y="2276872"/>
            <a:ext cx="381642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NZ" sz="2200" kern="0" dirty="0" smtClean="0"/>
              <a:t>This category requires that any information in relations to initiatives related to trade facilitation should be published.</a:t>
            </a:r>
            <a:endParaRPr lang="en-US" sz="2200" kern="0" dirty="0" smtClean="0"/>
          </a:p>
          <a:p>
            <a:pPr marL="0" indent="-7938">
              <a:buNone/>
            </a:pPr>
            <a:r>
              <a:rPr lang="en-NZ" sz="2200" kern="0" dirty="0" smtClean="0"/>
              <a:t>The LTP is currently the prime medium for publishing notices, announcements, news, publications related to trade facilitation.</a:t>
            </a:r>
            <a:endParaRPr lang="en-US" sz="2200" kern="0" dirty="0"/>
          </a:p>
        </p:txBody>
      </p:sp>
      <p:pic>
        <p:nvPicPr>
          <p:cNvPr id="6" name="Picture 5"/>
          <p:cNvPicPr>
            <a:picLocks noChangeAspect="1"/>
          </p:cNvPicPr>
          <p:nvPr/>
        </p:nvPicPr>
        <p:blipFill>
          <a:blip r:embed="rId2"/>
          <a:stretch>
            <a:fillRect/>
          </a:stretch>
        </p:blipFill>
        <p:spPr>
          <a:xfrm>
            <a:off x="323528" y="2085312"/>
            <a:ext cx="4481068" cy="3719952"/>
          </a:xfrm>
          <a:prstGeom prst="rect">
            <a:avLst/>
          </a:prstGeom>
        </p:spPr>
      </p:pic>
      <p:sp>
        <p:nvSpPr>
          <p:cNvPr id="7" name="Content Placeholder 2"/>
          <p:cNvSpPr txBox="1">
            <a:spLocks/>
          </p:cNvSpPr>
          <p:nvPr/>
        </p:nvSpPr>
        <p:spPr bwMode="auto">
          <a:xfrm>
            <a:off x="107504" y="5897027"/>
            <a:ext cx="6445696" cy="55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NZ" sz="1800" kern="0" dirty="0">
                <a:solidFill>
                  <a:schemeClr val="accent1"/>
                </a:solidFill>
                <a:hlinkClick r:id="rId3"/>
              </a:rPr>
              <a:t>http://</a:t>
            </a:r>
            <a:r>
              <a:rPr lang="en-NZ" sz="1800" kern="0" dirty="0" smtClean="0">
                <a:solidFill>
                  <a:schemeClr val="accent1"/>
                </a:solidFill>
                <a:hlinkClick r:id="rId3"/>
              </a:rPr>
              <a:t>laotradeportal.net/index.php?r=site/display&amp;id=14</a:t>
            </a:r>
            <a:r>
              <a:rPr lang="en-NZ" sz="1800" kern="0" dirty="0" smtClean="0">
                <a:solidFill>
                  <a:schemeClr val="accent1"/>
                </a:solidFill>
              </a:rPr>
              <a:t> </a:t>
            </a:r>
            <a:endParaRPr lang="en-US" sz="1800" kern="0" dirty="0">
              <a:solidFill>
                <a:schemeClr val="accent1"/>
              </a:solidFill>
            </a:endParaRPr>
          </a:p>
        </p:txBody>
      </p:sp>
    </p:spTree>
    <p:extLst>
      <p:ext uri="{BB962C8B-B14F-4D97-AF65-F5344CB8AC3E}">
        <p14:creationId xmlns:p14="http://schemas.microsoft.com/office/powerpoint/2010/main" val="1762048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580926"/>
          </a:xfrm>
        </p:spPr>
        <p:txBody>
          <a:bodyPr/>
          <a:lstStyle/>
          <a:p>
            <a:r>
              <a:rPr lang="en-US" sz="3200" b="1" dirty="0" smtClean="0"/>
              <a:t>Which </a:t>
            </a:r>
            <a:r>
              <a:rPr lang="en-NZ" sz="3200" b="1" dirty="0" smtClean="0"/>
              <a:t>categories that LTP are complied  </a:t>
            </a:r>
            <a:r>
              <a:rPr lang="en-NZ" sz="3200" b="1" dirty="0"/>
              <a:t> con…</a:t>
            </a:r>
            <a:endParaRPr lang="en-US" sz="3200" b="1" dirty="0"/>
          </a:p>
        </p:txBody>
      </p:sp>
      <p:sp>
        <p:nvSpPr>
          <p:cNvPr id="3" name="Content Placeholder 2"/>
          <p:cNvSpPr>
            <a:spLocks noGrp="1"/>
          </p:cNvSpPr>
          <p:nvPr>
            <p:ph idx="1"/>
          </p:nvPr>
        </p:nvSpPr>
        <p:spPr>
          <a:xfrm>
            <a:off x="385192" y="1636361"/>
            <a:ext cx="8435280" cy="568503"/>
          </a:xfrm>
        </p:spPr>
        <p:txBody>
          <a:bodyPr/>
          <a:lstStyle/>
          <a:p>
            <a:pPr marL="571500" indent="-571500">
              <a:buClr>
                <a:srgbClr val="C00000"/>
              </a:buClr>
              <a:buSzPct val="90000"/>
              <a:buFont typeface="+mj-lt"/>
              <a:buAutoNum type="romanUcPeriod" startAt="9"/>
            </a:pPr>
            <a:r>
              <a:rPr lang="en-NZ" sz="2800" b="1" dirty="0">
                <a:solidFill>
                  <a:srgbClr val="C00000"/>
                </a:solidFill>
              </a:rPr>
              <a:t>L</a:t>
            </a:r>
            <a:r>
              <a:rPr lang="en-NZ" sz="2800" b="1" dirty="0" smtClean="0">
                <a:solidFill>
                  <a:srgbClr val="C00000"/>
                </a:solidFill>
              </a:rPr>
              <a:t>ist </a:t>
            </a:r>
            <a:r>
              <a:rPr lang="en-NZ" sz="2800" b="1" dirty="0">
                <a:solidFill>
                  <a:srgbClr val="C00000"/>
                </a:solidFill>
              </a:rPr>
              <a:t>of authorised traders of Member States</a:t>
            </a:r>
            <a:r>
              <a:rPr lang="en-NZ" sz="2800" b="1" dirty="0" smtClean="0">
                <a:solidFill>
                  <a:srgbClr val="C00000"/>
                </a:solidFill>
              </a:rPr>
              <a:t>:</a:t>
            </a:r>
            <a:endParaRPr lang="en-NZ" sz="28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4B5DE4EC-3A93-4099-91F1-05B2C2A8C680}" type="slidenum">
              <a:rPr lang="en-US" altLang="en-US" smtClean="0"/>
              <a:pPr>
                <a:defRPr/>
              </a:pPr>
              <a:t>15</a:t>
            </a:fld>
            <a:endParaRPr lang="en-US" altLang="en-US" dirty="0"/>
          </a:p>
        </p:txBody>
      </p:sp>
      <p:sp>
        <p:nvSpPr>
          <p:cNvPr id="5" name="Content Placeholder 2"/>
          <p:cNvSpPr txBox="1">
            <a:spLocks/>
          </p:cNvSpPr>
          <p:nvPr/>
        </p:nvSpPr>
        <p:spPr bwMode="auto">
          <a:xfrm>
            <a:off x="539552" y="2348880"/>
            <a:ext cx="8460432"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334962">
              <a:buFont typeface="Wingdings" panose="05000000000000000000" pitchFamily="2" charset="2"/>
              <a:buChar char="Ø"/>
            </a:pPr>
            <a:r>
              <a:rPr lang="en-NZ" sz="2400" kern="0" dirty="0" smtClean="0"/>
              <a:t>This is intended to publish a list of Authorized Economic Operators (AEO). </a:t>
            </a:r>
            <a:r>
              <a:rPr lang="en-US" sz="2400" dirty="0"/>
              <a:t>Currently Lao PDR is in the process of implementing an Authorized Economic Operator (AEO) or authorized trader scheme. </a:t>
            </a:r>
            <a:endParaRPr lang="en-US" sz="2400" kern="0" dirty="0"/>
          </a:p>
        </p:txBody>
      </p:sp>
    </p:spTree>
    <p:extLst>
      <p:ext uri="{BB962C8B-B14F-4D97-AF65-F5344CB8AC3E}">
        <p14:creationId xmlns:p14="http://schemas.microsoft.com/office/powerpoint/2010/main" val="1405905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176AA7-2A16-47FF-8C3E-249AB227F8F0}" type="slidenum">
              <a:rPr lang="en-US" altLang="en-US" smtClean="0">
                <a:latin typeface="Garamond" pitchFamily="18" charset="0"/>
              </a:rPr>
              <a:pPr eaLnBrk="1" hangingPunct="1"/>
              <a:t>16</a:t>
            </a:fld>
            <a:endParaRPr lang="en-US" altLang="en-US" smtClean="0">
              <a:latin typeface="Garamond" pitchFamily="18" charset="0"/>
            </a:endParaRPr>
          </a:p>
        </p:txBody>
      </p:sp>
      <p:sp>
        <p:nvSpPr>
          <p:cNvPr id="16387" name="Rectangle 2"/>
          <p:cNvSpPr>
            <a:spLocks noGrp="1" noChangeArrowheads="1"/>
          </p:cNvSpPr>
          <p:nvPr>
            <p:ph type="title"/>
          </p:nvPr>
        </p:nvSpPr>
        <p:spPr bwMode="auto">
          <a:xfrm>
            <a:off x="395288" y="2852738"/>
            <a:ext cx="8229600" cy="647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r>
              <a:rPr lang="en-GB" sz="3600" b="1" dirty="0" smtClean="0">
                <a:latin typeface="Comic Sans MS" pitchFamily="66" charset="0"/>
              </a:rPr>
              <a:t>Thank you!</a:t>
            </a:r>
            <a:endParaRPr lang="en-US" sz="36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95288" y="981075"/>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NZ" sz="3200" b="1" dirty="0" smtClean="0"/>
              <a:t>What is the Lao PDR Trade Portal?</a:t>
            </a:r>
          </a:p>
        </p:txBody>
      </p:sp>
      <p:sp>
        <p:nvSpPr>
          <p:cNvPr id="6147" name="Content Placeholder 2"/>
          <p:cNvSpPr>
            <a:spLocks noGrp="1"/>
          </p:cNvSpPr>
          <p:nvPr>
            <p:ph idx="1"/>
          </p:nvPr>
        </p:nvSpPr>
        <p:spPr>
          <a:xfrm>
            <a:off x="395288" y="1700213"/>
            <a:ext cx="8229600" cy="4897437"/>
          </a:xfrm>
        </p:spPr>
        <p:txBody>
          <a:bodyPr/>
          <a:lstStyle/>
          <a:p>
            <a:pPr eaLnBrk="1" hangingPunct="1"/>
            <a:r>
              <a:rPr lang="en-NZ" sz="2400" dirty="0" smtClean="0"/>
              <a:t>A website that contains all regulatory trade related information, i.e.</a:t>
            </a:r>
          </a:p>
          <a:p>
            <a:pPr lvl="1" eaLnBrk="1" hangingPunct="1"/>
            <a:r>
              <a:rPr lang="en-NZ" sz="2400" dirty="0" smtClean="0"/>
              <a:t>All laws, regulations and other legal instruments</a:t>
            </a:r>
          </a:p>
          <a:p>
            <a:pPr lvl="1" eaLnBrk="1" hangingPunct="1"/>
            <a:r>
              <a:rPr lang="en-NZ" sz="2400" dirty="0" smtClean="0"/>
              <a:t>All license and permit requirements, prohibitions, restrictions, technical standards, SPS measures</a:t>
            </a:r>
          </a:p>
          <a:p>
            <a:pPr lvl="1" eaLnBrk="1" hangingPunct="1"/>
            <a:r>
              <a:rPr lang="en-NZ" sz="2400" dirty="0" smtClean="0"/>
              <a:t>Entire commodity classification and tariffs</a:t>
            </a:r>
          </a:p>
          <a:p>
            <a:pPr lvl="1" eaLnBrk="1" hangingPunct="1"/>
            <a:r>
              <a:rPr lang="en-NZ" sz="2400" dirty="0" smtClean="0"/>
              <a:t>All procedures for license/permit application and clearance</a:t>
            </a:r>
          </a:p>
          <a:p>
            <a:pPr lvl="1" eaLnBrk="1" hangingPunct="1"/>
            <a:r>
              <a:rPr lang="en-NZ" sz="2400" dirty="0" smtClean="0"/>
              <a:t>Copies of all forms</a:t>
            </a:r>
          </a:p>
          <a:p>
            <a:pPr eaLnBrk="1" hangingPunct="1"/>
            <a:r>
              <a:rPr lang="en-NZ" sz="2400" dirty="0" smtClean="0"/>
              <a:t>All information is indexed, cross-referenced and dynamically presented</a:t>
            </a:r>
          </a:p>
          <a:p>
            <a:pPr lvl="1" eaLnBrk="1" hangingPunct="1"/>
            <a:endParaRPr lang="en-NZ" sz="2400" dirty="0" smtClean="0"/>
          </a:p>
          <a:p>
            <a:pPr eaLnBrk="1" hangingPunct="1"/>
            <a:endParaRPr lang="en-NZ" sz="2400" dirty="0" smtClean="0"/>
          </a:p>
        </p:txBody>
      </p:sp>
      <p:sp>
        <p:nvSpPr>
          <p:cNvPr id="6148"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DFEA69-64A5-4367-9541-7F1D45ECD788}" type="slidenum">
              <a:rPr lang="en-US" altLang="en-US" smtClean="0">
                <a:latin typeface="Garamond" pitchFamily="18" charset="0"/>
              </a:rPr>
              <a:pPr eaLnBrk="1" hangingPunct="1"/>
              <a:t>2</a:t>
            </a:fld>
            <a:endParaRPr lang="en-US" altLang="en-US" smtClean="0">
              <a:latin typeface="Garamond"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95536" y="1772816"/>
            <a:ext cx="8229600" cy="3960812"/>
          </a:xfrm>
        </p:spPr>
        <p:txBody>
          <a:bodyPr/>
          <a:lstStyle/>
          <a:p>
            <a:pPr eaLnBrk="1" hangingPunct="1"/>
            <a:r>
              <a:rPr lang="en-NZ" sz="2400" dirty="0" smtClean="0"/>
              <a:t>Extensive plain language instructions</a:t>
            </a:r>
          </a:p>
          <a:p>
            <a:pPr eaLnBrk="1" hangingPunct="1"/>
            <a:r>
              <a:rPr lang="en-NZ" sz="2400" dirty="0" smtClean="0"/>
              <a:t>Contact Form for queries targeted to specific agencies</a:t>
            </a:r>
          </a:p>
          <a:p>
            <a:pPr eaLnBrk="1" hangingPunct="1"/>
            <a:r>
              <a:rPr lang="en-NZ" sz="2400" dirty="0" smtClean="0"/>
              <a:t>Help features</a:t>
            </a:r>
          </a:p>
          <a:p>
            <a:pPr eaLnBrk="1" hangingPunct="1"/>
            <a:r>
              <a:rPr lang="en-NZ" sz="2400" dirty="0" smtClean="0"/>
              <a:t>Market access information</a:t>
            </a:r>
          </a:p>
          <a:p>
            <a:pPr eaLnBrk="1" hangingPunct="1"/>
            <a:r>
              <a:rPr lang="en-NZ" sz="2400" dirty="0" smtClean="0"/>
              <a:t>Latest news, announcements, events and publications</a:t>
            </a:r>
          </a:p>
          <a:p>
            <a:pPr eaLnBrk="1" hangingPunct="1"/>
            <a:r>
              <a:rPr lang="en-NZ" sz="2400" dirty="0" smtClean="0"/>
              <a:t>SPS and TBT Enquiry Points</a:t>
            </a:r>
          </a:p>
          <a:p>
            <a:pPr eaLnBrk="1" hangingPunct="1"/>
            <a:r>
              <a:rPr lang="en-NZ" sz="2400" dirty="0" smtClean="0"/>
              <a:t>Value added subscription facilities</a:t>
            </a:r>
          </a:p>
          <a:p>
            <a:pPr eaLnBrk="1" hangingPunct="1"/>
            <a:r>
              <a:rPr lang="en-NZ" sz="2400" dirty="0" smtClean="0"/>
              <a:t>Dual language (Lao and English)</a:t>
            </a:r>
          </a:p>
        </p:txBody>
      </p:sp>
      <p:sp>
        <p:nvSpPr>
          <p:cNvPr id="7171"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05F650-6ED2-42B4-8D25-3938B9FB980F}" type="slidenum">
              <a:rPr lang="en-US" altLang="en-US" smtClean="0">
                <a:latin typeface="Garamond" pitchFamily="18" charset="0"/>
              </a:rPr>
              <a:pPr eaLnBrk="1" hangingPunct="1"/>
              <a:t>3</a:t>
            </a:fld>
            <a:endParaRPr lang="en-US" altLang="en-US" smtClean="0">
              <a:latin typeface="Garamond" pitchFamily="18" charset="0"/>
            </a:endParaRPr>
          </a:p>
        </p:txBody>
      </p:sp>
      <p:sp>
        <p:nvSpPr>
          <p:cNvPr id="7172" name="Title 1"/>
          <p:cNvSpPr>
            <a:spLocks noGrp="1"/>
          </p:cNvSpPr>
          <p:nvPr>
            <p:ph type="title"/>
          </p:nvPr>
        </p:nvSpPr>
        <p:spPr bwMode="auto">
          <a:xfrm>
            <a:off x="395288" y="981075"/>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NZ" sz="3200" b="1" smtClean="0"/>
              <a:t>What is the Lao PDR Trade Portal?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292" y="1340768"/>
            <a:ext cx="8229600" cy="460648"/>
          </a:xfrm>
        </p:spPr>
        <p:txBody>
          <a:bodyPr/>
          <a:lstStyle/>
          <a:p>
            <a:r>
              <a:rPr lang="en-NZ" dirty="0" smtClean="0"/>
              <a:t>Trade Portal and NTR share the same Database</a:t>
            </a:r>
            <a:endParaRPr lang="en-US" dirty="0"/>
          </a:p>
        </p:txBody>
      </p:sp>
      <p:sp>
        <p:nvSpPr>
          <p:cNvPr id="4" name="Slide Number Placeholder 3"/>
          <p:cNvSpPr>
            <a:spLocks noGrp="1"/>
          </p:cNvSpPr>
          <p:nvPr>
            <p:ph type="sldNum" sz="quarter" idx="12"/>
          </p:nvPr>
        </p:nvSpPr>
        <p:spPr>
          <a:xfrm>
            <a:off x="6537971" y="5969054"/>
            <a:ext cx="2133600" cy="457200"/>
          </a:xfrm>
        </p:spPr>
        <p:txBody>
          <a:bodyPr/>
          <a:lstStyle/>
          <a:p>
            <a:pPr>
              <a:defRPr/>
            </a:pPr>
            <a:fld id="{4B5DE4EC-3A93-4099-91F1-05B2C2A8C680}" type="slidenum">
              <a:rPr lang="en-US" altLang="en-US" smtClean="0"/>
              <a:pPr>
                <a:defRPr/>
              </a:pPr>
              <a:t>4</a:t>
            </a:fld>
            <a:endParaRPr lang="en-US" altLang="en-US" dirty="0"/>
          </a:p>
        </p:txBody>
      </p:sp>
      <p:grpSp>
        <p:nvGrpSpPr>
          <p:cNvPr id="5" name="Group 4"/>
          <p:cNvGrpSpPr/>
          <p:nvPr/>
        </p:nvGrpSpPr>
        <p:grpSpPr>
          <a:xfrm>
            <a:off x="6872907" y="4284666"/>
            <a:ext cx="775320" cy="511974"/>
            <a:chOff x="6122280" y="3947980"/>
            <a:chExt cx="775320" cy="511974"/>
          </a:xfrm>
        </p:grpSpPr>
        <p:sp>
          <p:nvSpPr>
            <p:cNvPr id="24" name="Flowchart: Magnetic Disk 23"/>
            <p:cNvSpPr/>
            <p:nvPr/>
          </p:nvSpPr>
          <p:spPr>
            <a:xfrm>
              <a:off x="6122280" y="3947980"/>
              <a:ext cx="639688" cy="3745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p>
          </p:txBody>
        </p:sp>
        <p:sp>
          <p:nvSpPr>
            <p:cNvPr id="25" name="Flowchart: Magnetic Disk 24"/>
            <p:cNvSpPr/>
            <p:nvPr/>
          </p:nvSpPr>
          <p:spPr>
            <a:xfrm>
              <a:off x="6257912" y="4085426"/>
              <a:ext cx="639688" cy="3745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p>
          </p:txBody>
        </p:sp>
      </p:grpSp>
      <p:grpSp>
        <p:nvGrpSpPr>
          <p:cNvPr id="6" name="Group 5"/>
          <p:cNvGrpSpPr/>
          <p:nvPr/>
        </p:nvGrpSpPr>
        <p:grpSpPr>
          <a:xfrm>
            <a:off x="4605863" y="4506056"/>
            <a:ext cx="775320" cy="511974"/>
            <a:chOff x="6122280" y="3947980"/>
            <a:chExt cx="775320" cy="511974"/>
          </a:xfrm>
        </p:grpSpPr>
        <p:sp>
          <p:nvSpPr>
            <p:cNvPr id="22" name="Flowchart: Magnetic Disk 21"/>
            <p:cNvSpPr/>
            <p:nvPr/>
          </p:nvSpPr>
          <p:spPr>
            <a:xfrm>
              <a:off x="6122280" y="3947980"/>
              <a:ext cx="639688" cy="3745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p>
          </p:txBody>
        </p:sp>
        <p:sp>
          <p:nvSpPr>
            <p:cNvPr id="23" name="Flowchart: Magnetic Disk 22"/>
            <p:cNvSpPr/>
            <p:nvPr/>
          </p:nvSpPr>
          <p:spPr>
            <a:xfrm>
              <a:off x="6257912" y="4085426"/>
              <a:ext cx="639688" cy="3745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p>
          </p:txBody>
        </p:sp>
      </p:grpSp>
      <p:pic>
        <p:nvPicPr>
          <p:cNvPr id="8" name="Picture 7" descr="C:\Program Files (x86)\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68" y="3629013"/>
            <a:ext cx="1110352" cy="105385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605863" y="4284666"/>
            <a:ext cx="775320" cy="511974"/>
            <a:chOff x="6122280" y="3947980"/>
            <a:chExt cx="775320" cy="511974"/>
          </a:xfrm>
        </p:grpSpPr>
        <p:sp>
          <p:nvSpPr>
            <p:cNvPr id="20" name="Flowchart: Magnetic Disk 19"/>
            <p:cNvSpPr/>
            <p:nvPr/>
          </p:nvSpPr>
          <p:spPr>
            <a:xfrm>
              <a:off x="6122280" y="3947980"/>
              <a:ext cx="639688" cy="3745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p>
          </p:txBody>
        </p:sp>
        <p:sp>
          <p:nvSpPr>
            <p:cNvPr id="21" name="Flowchart: Magnetic Disk 20"/>
            <p:cNvSpPr/>
            <p:nvPr/>
          </p:nvSpPr>
          <p:spPr>
            <a:xfrm>
              <a:off x="6257912" y="4085426"/>
              <a:ext cx="639688" cy="3745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p>
          </p:txBody>
        </p:sp>
      </p:grpSp>
      <p:pic>
        <p:nvPicPr>
          <p:cNvPr id="10" name="Picture 9" descr="C:\Users\Luc\Documents\My Files\Countries\Laos LTP\Logo\design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9467" y="2548893"/>
            <a:ext cx="1588983" cy="1448779"/>
          </a:xfrm>
          <a:prstGeom prst="rect">
            <a:avLst/>
          </a:prstGeom>
          <a:noFill/>
          <a:extLst>
            <a:ext uri="{909E8E84-426E-40DD-AFC4-6F175D3DCCD1}">
              <a14:hiddenFill xmlns:a14="http://schemas.microsoft.com/office/drawing/2010/main">
                <a:solidFill>
                  <a:srgbClr val="FFFFFF"/>
                </a:solidFill>
              </a14:hiddenFill>
            </a:ext>
          </a:extLst>
        </p:spPr>
      </p:pic>
      <p:sp>
        <p:nvSpPr>
          <p:cNvPr id="11" name="Curved Up Arrow 10"/>
          <p:cNvSpPr/>
          <p:nvPr/>
        </p:nvSpPr>
        <p:spPr>
          <a:xfrm rot="14050632">
            <a:off x="3829500" y="3142291"/>
            <a:ext cx="1490243" cy="516603"/>
          </a:xfrm>
          <a:prstGeom prst="curvedUpArrow">
            <a:avLst/>
          </a:prstGeom>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solidFill>
                <a:schemeClr val="tx1"/>
              </a:solidFill>
            </a:endParaRPr>
          </a:p>
        </p:txBody>
      </p:sp>
      <p:sp>
        <p:nvSpPr>
          <p:cNvPr id="12" name="Curved Up Arrow 11"/>
          <p:cNvSpPr/>
          <p:nvPr/>
        </p:nvSpPr>
        <p:spPr>
          <a:xfrm rot="8524330">
            <a:off x="953607" y="2819405"/>
            <a:ext cx="1218595" cy="517277"/>
          </a:xfrm>
          <a:prstGeom prst="curvedUpArrow">
            <a:avLst/>
          </a:prstGeom>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solidFill>
                <a:schemeClr val="tx1"/>
              </a:solidFill>
            </a:endParaRPr>
          </a:p>
        </p:txBody>
      </p:sp>
      <p:sp>
        <p:nvSpPr>
          <p:cNvPr id="13" name="TextBox 7"/>
          <p:cNvSpPr txBox="1"/>
          <p:nvPr/>
        </p:nvSpPr>
        <p:spPr>
          <a:xfrm>
            <a:off x="1057323" y="1994561"/>
            <a:ext cx="3936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dirty="0" smtClean="0"/>
              <a:t>Lao PDR Trade Portal</a:t>
            </a:r>
          </a:p>
        </p:txBody>
      </p:sp>
      <p:sp>
        <p:nvSpPr>
          <p:cNvPr id="14" name="TextBox 10"/>
          <p:cNvSpPr txBox="1"/>
          <p:nvPr/>
        </p:nvSpPr>
        <p:spPr>
          <a:xfrm>
            <a:off x="3248275" y="5111809"/>
            <a:ext cx="283476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dirty="0" smtClean="0"/>
              <a:t>Trade Information Database</a:t>
            </a:r>
          </a:p>
          <a:p>
            <a:pPr algn="ctr"/>
            <a:r>
              <a:rPr lang="en-NZ" dirty="0" smtClean="0"/>
              <a:t>(NTR)</a:t>
            </a:r>
            <a:endParaRPr lang="en-NZ" dirty="0"/>
          </a:p>
        </p:txBody>
      </p:sp>
      <p:grpSp>
        <p:nvGrpSpPr>
          <p:cNvPr id="15" name="Group 14"/>
          <p:cNvGrpSpPr/>
          <p:nvPr/>
        </p:nvGrpSpPr>
        <p:grpSpPr>
          <a:xfrm>
            <a:off x="6872907" y="4056377"/>
            <a:ext cx="775320" cy="511974"/>
            <a:chOff x="6122280" y="3947980"/>
            <a:chExt cx="775320" cy="511974"/>
          </a:xfrm>
        </p:grpSpPr>
        <p:sp>
          <p:nvSpPr>
            <p:cNvPr id="18" name="Flowchart: Magnetic Disk 17"/>
            <p:cNvSpPr/>
            <p:nvPr/>
          </p:nvSpPr>
          <p:spPr>
            <a:xfrm>
              <a:off x="6122280" y="3947980"/>
              <a:ext cx="639688" cy="3745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p>
          </p:txBody>
        </p:sp>
        <p:sp>
          <p:nvSpPr>
            <p:cNvPr id="19" name="Flowchart: Magnetic Disk 18"/>
            <p:cNvSpPr/>
            <p:nvPr/>
          </p:nvSpPr>
          <p:spPr>
            <a:xfrm>
              <a:off x="6257912" y="4085426"/>
              <a:ext cx="639688" cy="3745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p>
          </p:txBody>
        </p:sp>
      </p:grpSp>
      <p:sp>
        <p:nvSpPr>
          <p:cNvPr id="16" name="TextBox 19"/>
          <p:cNvSpPr txBox="1"/>
          <p:nvPr/>
        </p:nvSpPr>
        <p:spPr>
          <a:xfrm>
            <a:off x="6009790" y="2645246"/>
            <a:ext cx="266429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dirty="0" smtClean="0"/>
              <a:t>Other Databases (e.g. ASEAN Trade Repository)</a:t>
            </a:r>
            <a:endParaRPr lang="en-NZ" dirty="0"/>
          </a:p>
        </p:txBody>
      </p:sp>
      <p:sp>
        <p:nvSpPr>
          <p:cNvPr id="17" name="Curved Up Arrow 16"/>
          <p:cNvSpPr/>
          <p:nvPr/>
        </p:nvSpPr>
        <p:spPr>
          <a:xfrm rot="20835209" flipV="1">
            <a:off x="5083466" y="3466551"/>
            <a:ext cx="1852649" cy="522294"/>
          </a:xfrm>
          <a:prstGeom prst="curvedUpArrow">
            <a:avLst>
              <a:gd name="adj1" fmla="val 25000"/>
              <a:gd name="adj2" fmla="val 51651"/>
              <a:gd name="adj3" fmla="val 25000"/>
            </a:avLst>
          </a:prstGeom>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dirty="0">
              <a:solidFill>
                <a:schemeClr val="tx1"/>
              </a:solidFill>
            </a:endParaRPr>
          </a:p>
        </p:txBody>
      </p:sp>
    </p:spTree>
    <p:extLst>
      <p:ext uri="{BB962C8B-B14F-4D97-AF65-F5344CB8AC3E}">
        <p14:creationId xmlns:p14="http://schemas.microsoft.com/office/powerpoint/2010/main" val="1784230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035305"/>
            <a:ext cx="8229600" cy="652934"/>
          </a:xfrm>
        </p:spPr>
        <p:txBody>
          <a:bodyPr/>
          <a:lstStyle/>
          <a:p>
            <a:pPr algn="ctr"/>
            <a:r>
              <a:rPr lang="en-US" sz="3200" b="1" dirty="0" smtClean="0"/>
              <a:t>NTR and LTP</a:t>
            </a:r>
            <a:endParaRPr lang="en-US" sz="3200" b="1" dirty="0"/>
          </a:p>
        </p:txBody>
      </p:sp>
      <p:sp>
        <p:nvSpPr>
          <p:cNvPr id="4" name="Slide Number Placeholder 3"/>
          <p:cNvSpPr>
            <a:spLocks noGrp="1"/>
          </p:cNvSpPr>
          <p:nvPr>
            <p:ph type="sldNum" sz="quarter" idx="12"/>
          </p:nvPr>
        </p:nvSpPr>
        <p:spPr/>
        <p:txBody>
          <a:bodyPr/>
          <a:lstStyle/>
          <a:p>
            <a:pPr>
              <a:defRPr/>
            </a:pPr>
            <a:fld id="{4B5DE4EC-3A93-4099-91F1-05B2C2A8C680}" type="slidenum">
              <a:rPr lang="en-US" altLang="en-US" smtClean="0"/>
              <a:pPr>
                <a:defRPr/>
              </a:pPr>
              <a:t>5</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628800"/>
            <a:ext cx="5256584" cy="3719977"/>
          </a:xfrm>
          <a:prstGeom prst="rect">
            <a:avLst/>
          </a:prstGeom>
        </p:spPr>
      </p:pic>
      <p:sp>
        <p:nvSpPr>
          <p:cNvPr id="6" name="Title 1"/>
          <p:cNvSpPr txBox="1">
            <a:spLocks/>
          </p:cNvSpPr>
          <p:nvPr/>
        </p:nvSpPr>
        <p:spPr>
          <a:xfrm>
            <a:off x="-283117" y="5341407"/>
            <a:ext cx="6613890" cy="652934"/>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alibri" pitchFamily="34" charset="0"/>
                <a:cs typeface="Arial" charset="0"/>
              </a:defRPr>
            </a:lvl2pPr>
            <a:lvl3pPr algn="l" rtl="0" eaLnBrk="0" fontAlgn="base" hangingPunct="0">
              <a:spcBef>
                <a:spcPct val="0"/>
              </a:spcBef>
              <a:spcAft>
                <a:spcPct val="0"/>
              </a:spcAft>
              <a:defRPr sz="4200">
                <a:solidFill>
                  <a:schemeClr val="tx2"/>
                </a:solidFill>
                <a:latin typeface="Calibri" pitchFamily="34" charset="0"/>
                <a:cs typeface="Arial" charset="0"/>
              </a:defRPr>
            </a:lvl3pPr>
            <a:lvl4pPr algn="l" rtl="0" eaLnBrk="0" fontAlgn="base" hangingPunct="0">
              <a:spcBef>
                <a:spcPct val="0"/>
              </a:spcBef>
              <a:spcAft>
                <a:spcPct val="0"/>
              </a:spcAft>
              <a:defRPr sz="4200">
                <a:solidFill>
                  <a:schemeClr val="tx2"/>
                </a:solidFill>
                <a:latin typeface="Calibri" pitchFamily="34" charset="0"/>
                <a:cs typeface="Arial" charset="0"/>
              </a:defRPr>
            </a:lvl4pPr>
            <a:lvl5pPr algn="l" rtl="0" eaLnBrk="0" fontAlgn="base" hangingPunct="0">
              <a:spcBef>
                <a:spcPct val="0"/>
              </a:spcBef>
              <a:spcAft>
                <a:spcPct val="0"/>
              </a:spcAft>
              <a:defRPr sz="4200">
                <a:solidFill>
                  <a:schemeClr val="tx2"/>
                </a:solidFill>
                <a:latin typeface="Calibri" pitchFamily="34" charset="0"/>
                <a:cs typeface="Arial" charset="0"/>
              </a:defRPr>
            </a:lvl5pPr>
            <a:lvl6pPr marL="457200" algn="l" rtl="0" fontAlgn="base">
              <a:spcBef>
                <a:spcPct val="0"/>
              </a:spcBef>
              <a:spcAft>
                <a:spcPct val="0"/>
              </a:spcAft>
              <a:defRPr sz="4200">
                <a:solidFill>
                  <a:schemeClr val="tx2"/>
                </a:solidFill>
                <a:latin typeface="Calibri" pitchFamily="34" charset="0"/>
                <a:cs typeface="Arial" charset="0"/>
              </a:defRPr>
            </a:lvl6pPr>
            <a:lvl7pPr marL="914400" algn="l" rtl="0" fontAlgn="base">
              <a:spcBef>
                <a:spcPct val="0"/>
              </a:spcBef>
              <a:spcAft>
                <a:spcPct val="0"/>
              </a:spcAft>
              <a:defRPr sz="4200">
                <a:solidFill>
                  <a:schemeClr val="tx2"/>
                </a:solidFill>
                <a:latin typeface="Calibri" pitchFamily="34" charset="0"/>
                <a:cs typeface="Arial" charset="0"/>
              </a:defRPr>
            </a:lvl7pPr>
            <a:lvl8pPr marL="1371600" algn="l" rtl="0" fontAlgn="base">
              <a:spcBef>
                <a:spcPct val="0"/>
              </a:spcBef>
              <a:spcAft>
                <a:spcPct val="0"/>
              </a:spcAft>
              <a:defRPr sz="4200">
                <a:solidFill>
                  <a:schemeClr val="tx2"/>
                </a:solidFill>
                <a:latin typeface="Calibri" pitchFamily="34" charset="0"/>
                <a:cs typeface="Arial" charset="0"/>
              </a:defRPr>
            </a:lvl8pPr>
            <a:lvl9pPr marL="1828800" algn="l" rtl="0" fontAlgn="base">
              <a:spcBef>
                <a:spcPct val="0"/>
              </a:spcBef>
              <a:spcAft>
                <a:spcPct val="0"/>
              </a:spcAft>
              <a:defRPr sz="4200">
                <a:solidFill>
                  <a:schemeClr val="tx2"/>
                </a:solidFill>
                <a:latin typeface="Calibri" pitchFamily="34" charset="0"/>
                <a:cs typeface="Arial" charset="0"/>
              </a:defRPr>
            </a:lvl9pPr>
          </a:lstStyle>
          <a:p>
            <a:pPr algn="ctr"/>
            <a:r>
              <a:rPr lang="en-NZ" sz="1600" u="sng" dirty="0">
                <a:hlinkClick r:id="rId4"/>
              </a:rPr>
              <a:t>http://laotradeportal.net/index.php?r=site/display&amp;id=698</a:t>
            </a:r>
            <a:endParaRPr lang="en-NZ" sz="1600" b="1" dirty="0"/>
          </a:p>
        </p:txBody>
      </p:sp>
      <p:sp>
        <p:nvSpPr>
          <p:cNvPr id="12" name="Content Placeholder 2"/>
          <p:cNvSpPr txBox="1">
            <a:spLocks/>
          </p:cNvSpPr>
          <p:nvPr/>
        </p:nvSpPr>
        <p:spPr bwMode="auto">
          <a:xfrm>
            <a:off x="5796135" y="1892627"/>
            <a:ext cx="3168353" cy="377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lvl="1" indent="0">
              <a:buNone/>
            </a:pPr>
            <a:r>
              <a:rPr lang="en-NZ" kern="0" dirty="0" smtClean="0"/>
              <a:t>The NTR Can be accessed via a dedicated page on the LTP</a:t>
            </a:r>
          </a:p>
          <a:p>
            <a:pPr marL="1012825" lvl="3" indent="-342900">
              <a:buFont typeface="Wingdings" pitchFamily="2" charset="2"/>
              <a:buChar char="Ø"/>
            </a:pPr>
            <a:endParaRPr lang="en-NZ" kern="0" dirty="0"/>
          </a:p>
        </p:txBody>
      </p:sp>
    </p:spTree>
    <p:extLst>
      <p:ext uri="{BB962C8B-B14F-4D97-AF65-F5344CB8AC3E}">
        <p14:creationId xmlns:p14="http://schemas.microsoft.com/office/powerpoint/2010/main" val="353693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95536" y="1700808"/>
            <a:ext cx="8229600" cy="4536504"/>
          </a:xfrm>
        </p:spPr>
        <p:txBody>
          <a:bodyPr/>
          <a:lstStyle/>
          <a:p>
            <a:pPr marL="457200" indent="-457200">
              <a:buClr>
                <a:srgbClr val="C00000"/>
              </a:buClr>
              <a:buSzPct val="90000"/>
              <a:buFont typeface="+mj-lt"/>
              <a:buAutoNum type="arabicParenR"/>
            </a:pPr>
            <a:r>
              <a:rPr lang="en-US" sz="2400" dirty="0" smtClean="0"/>
              <a:t>Tariff Nomenclature</a:t>
            </a:r>
          </a:p>
          <a:p>
            <a:pPr marL="457200" indent="-457200">
              <a:buClr>
                <a:srgbClr val="C00000"/>
              </a:buClr>
              <a:buSzPct val="90000"/>
              <a:buFont typeface="+mj-lt"/>
              <a:buAutoNum type="arabicParenR"/>
            </a:pPr>
            <a:r>
              <a:rPr lang="en-NZ" sz="2400" dirty="0" smtClean="0"/>
              <a:t>MFN </a:t>
            </a:r>
            <a:r>
              <a:rPr lang="en-NZ" sz="2400" dirty="0"/>
              <a:t>tariffs, preferential tariffs offered under this Agreement and other Agreements of ASEAN with its Dialogue </a:t>
            </a:r>
            <a:r>
              <a:rPr lang="en-NZ" sz="2400" dirty="0" smtClean="0"/>
              <a:t>Partners</a:t>
            </a:r>
            <a:endParaRPr lang="en-US" sz="2400" b="1" dirty="0"/>
          </a:p>
          <a:p>
            <a:pPr marL="457200" indent="-457200">
              <a:buClr>
                <a:srgbClr val="C00000"/>
              </a:buClr>
              <a:buSzPct val="90000"/>
              <a:buFont typeface="+mj-lt"/>
              <a:buAutoNum type="arabicParenR"/>
            </a:pPr>
            <a:r>
              <a:rPr lang="en-US" sz="2400" dirty="0" smtClean="0"/>
              <a:t>Rules </a:t>
            </a:r>
            <a:r>
              <a:rPr lang="en-US" sz="2400" dirty="0"/>
              <a:t>of </a:t>
            </a:r>
            <a:r>
              <a:rPr lang="en-US" sz="2400" dirty="0" smtClean="0"/>
              <a:t>Origin</a:t>
            </a:r>
            <a:endParaRPr lang="en-US" sz="2400" b="1" dirty="0"/>
          </a:p>
          <a:p>
            <a:pPr marL="457200" indent="-457200">
              <a:buClr>
                <a:srgbClr val="C00000"/>
              </a:buClr>
              <a:buSzPct val="90000"/>
              <a:buFont typeface="+mj-lt"/>
              <a:buAutoNum type="arabicParenR"/>
            </a:pPr>
            <a:r>
              <a:rPr lang="en-US" sz="2400" dirty="0" smtClean="0"/>
              <a:t>Non-Tariff Measures</a:t>
            </a:r>
            <a:endParaRPr lang="en-US" sz="2400" b="1" dirty="0"/>
          </a:p>
          <a:p>
            <a:pPr marL="457200" indent="-457200">
              <a:buClr>
                <a:srgbClr val="C00000"/>
              </a:buClr>
              <a:buSzPct val="90000"/>
              <a:buFont typeface="+mj-lt"/>
              <a:buAutoNum type="arabicParenR"/>
            </a:pPr>
            <a:r>
              <a:rPr lang="en-US" sz="2400" dirty="0" smtClean="0"/>
              <a:t>National </a:t>
            </a:r>
            <a:r>
              <a:rPr lang="en-US" sz="2400" dirty="0"/>
              <a:t>Trade and Customs Laws and </a:t>
            </a:r>
            <a:r>
              <a:rPr lang="en-US" sz="2400" dirty="0" smtClean="0"/>
              <a:t>Rules</a:t>
            </a:r>
            <a:endParaRPr lang="en-US" sz="2400" b="1" dirty="0"/>
          </a:p>
          <a:p>
            <a:pPr marL="457200" indent="-457200">
              <a:buClr>
                <a:srgbClr val="C00000"/>
              </a:buClr>
              <a:buSzPct val="90000"/>
              <a:buFont typeface="+mj-lt"/>
              <a:buAutoNum type="arabicParenR"/>
            </a:pPr>
            <a:r>
              <a:rPr lang="en-US" sz="2400" dirty="0" smtClean="0"/>
              <a:t>Procedures </a:t>
            </a:r>
            <a:r>
              <a:rPr lang="en-US" sz="2400" dirty="0"/>
              <a:t>and Documentary </a:t>
            </a:r>
            <a:r>
              <a:rPr lang="en-US" sz="2400" dirty="0" smtClean="0"/>
              <a:t>Requirements</a:t>
            </a:r>
            <a:endParaRPr lang="en-US" sz="2400" b="1" dirty="0"/>
          </a:p>
          <a:p>
            <a:pPr marL="457200" indent="-457200">
              <a:buClr>
                <a:srgbClr val="C00000"/>
              </a:buClr>
              <a:buSzPct val="90000"/>
              <a:buFont typeface="+mj-lt"/>
              <a:buAutoNum type="arabicParenR"/>
            </a:pPr>
            <a:r>
              <a:rPr lang="en-US" sz="2400" dirty="0" smtClean="0"/>
              <a:t>Administrative Rulings</a:t>
            </a:r>
            <a:endParaRPr lang="en-US" sz="2400" b="1" dirty="0"/>
          </a:p>
          <a:p>
            <a:pPr marL="457200" indent="-457200">
              <a:buClr>
                <a:srgbClr val="C00000"/>
              </a:buClr>
              <a:buSzPct val="90000"/>
              <a:buFont typeface="+mj-lt"/>
              <a:buAutoNum type="arabicParenR"/>
            </a:pPr>
            <a:r>
              <a:rPr lang="en-US" sz="2400" dirty="0" smtClean="0"/>
              <a:t>Best </a:t>
            </a:r>
            <a:r>
              <a:rPr lang="en-US" sz="2400" dirty="0"/>
              <a:t>Practices in Trade </a:t>
            </a:r>
            <a:r>
              <a:rPr lang="en-US" sz="2400" dirty="0" smtClean="0"/>
              <a:t>Facilitation</a:t>
            </a:r>
          </a:p>
          <a:p>
            <a:pPr marL="457200" indent="-457200">
              <a:buClr>
                <a:srgbClr val="C00000"/>
              </a:buClr>
              <a:buSzPct val="90000"/>
              <a:buFont typeface="+mj-lt"/>
              <a:buAutoNum type="arabicParenR"/>
            </a:pPr>
            <a:r>
              <a:rPr lang="en-US" sz="2400" dirty="0" smtClean="0"/>
              <a:t>List </a:t>
            </a:r>
            <a:r>
              <a:rPr lang="en-US" sz="2400" dirty="0"/>
              <a:t>of Authorized </a:t>
            </a:r>
            <a:r>
              <a:rPr lang="en-US" sz="2400" dirty="0" smtClean="0"/>
              <a:t>Trader</a:t>
            </a:r>
            <a:endParaRPr lang="en-US" sz="2400" b="1" dirty="0"/>
          </a:p>
        </p:txBody>
      </p:sp>
      <p:sp>
        <p:nvSpPr>
          <p:cNvPr id="7171"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05F650-6ED2-42B4-8D25-3938B9FB980F}" type="slidenum">
              <a:rPr lang="en-US" altLang="en-US" smtClean="0">
                <a:latin typeface="Garamond" pitchFamily="18" charset="0"/>
              </a:rPr>
              <a:pPr eaLnBrk="1" hangingPunct="1"/>
              <a:t>6</a:t>
            </a:fld>
            <a:endParaRPr lang="en-US" altLang="en-US" smtClean="0">
              <a:latin typeface="Garamond" pitchFamily="18" charset="0"/>
            </a:endParaRPr>
          </a:p>
        </p:txBody>
      </p:sp>
      <p:sp>
        <p:nvSpPr>
          <p:cNvPr id="7172" name="Title 1"/>
          <p:cNvSpPr>
            <a:spLocks noGrp="1"/>
          </p:cNvSpPr>
          <p:nvPr>
            <p:ph type="title"/>
          </p:nvPr>
        </p:nvSpPr>
        <p:spPr bwMode="auto">
          <a:xfrm>
            <a:off x="107504" y="1053083"/>
            <a:ext cx="8928992" cy="5757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NZ" sz="2800" b="1" dirty="0"/>
              <a:t>The </a:t>
            </a:r>
            <a:r>
              <a:rPr lang="en-NZ" sz="2800" b="1" dirty="0" smtClean="0"/>
              <a:t>Nine categories </a:t>
            </a:r>
            <a:r>
              <a:rPr lang="en-NZ" sz="2800" b="1" dirty="0"/>
              <a:t>of </a:t>
            </a:r>
            <a:r>
              <a:rPr lang="en-NZ" sz="2800" b="1" dirty="0" smtClean="0"/>
              <a:t>NTR are listed </a:t>
            </a:r>
            <a:r>
              <a:rPr lang="en-NZ" sz="2800" b="1" dirty="0"/>
              <a:t>in Article 13 of ATIGA</a:t>
            </a:r>
            <a:endParaRPr lang="en-NZ" sz="2800" b="1" dirty="0" smtClean="0"/>
          </a:p>
        </p:txBody>
      </p:sp>
    </p:spTree>
    <p:extLst>
      <p:ext uri="{BB962C8B-B14F-4D97-AF65-F5344CB8AC3E}">
        <p14:creationId xmlns:p14="http://schemas.microsoft.com/office/powerpoint/2010/main" val="2622247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580926"/>
          </a:xfrm>
        </p:spPr>
        <p:txBody>
          <a:bodyPr/>
          <a:lstStyle/>
          <a:p>
            <a:pPr algn="ctr"/>
            <a:r>
              <a:rPr lang="en-US" sz="2800" b="1" dirty="0" smtClean="0"/>
              <a:t>Which </a:t>
            </a:r>
            <a:r>
              <a:rPr lang="en-NZ" sz="2800" b="1" dirty="0" smtClean="0"/>
              <a:t>categories that LTP are complied</a:t>
            </a:r>
            <a:endParaRPr lang="en-US" sz="2800" b="1" dirty="0"/>
          </a:p>
        </p:txBody>
      </p:sp>
      <p:sp>
        <p:nvSpPr>
          <p:cNvPr id="3" name="Content Placeholder 2"/>
          <p:cNvSpPr>
            <a:spLocks noGrp="1"/>
          </p:cNvSpPr>
          <p:nvPr>
            <p:ph idx="1"/>
          </p:nvPr>
        </p:nvSpPr>
        <p:spPr>
          <a:xfrm>
            <a:off x="467544" y="1556792"/>
            <a:ext cx="7608413" cy="604983"/>
          </a:xfrm>
        </p:spPr>
        <p:txBody>
          <a:bodyPr/>
          <a:lstStyle/>
          <a:p>
            <a:pPr marL="571500" indent="-571500">
              <a:buClrTx/>
              <a:buSzPct val="90000"/>
              <a:buFont typeface="+mj-lt"/>
              <a:buAutoNum type="romanUcPeriod"/>
            </a:pPr>
            <a:r>
              <a:rPr lang="en-US" b="1" dirty="0" smtClean="0">
                <a:solidFill>
                  <a:srgbClr val="C00000"/>
                </a:solidFill>
              </a:rPr>
              <a:t>Tariff Nomenclature</a:t>
            </a:r>
            <a:r>
              <a:rPr lang="en-US" sz="3200" dirty="0" smtClean="0">
                <a:solidFill>
                  <a:srgbClr val="C00000"/>
                </a:solidFill>
              </a:rPr>
              <a:t>:</a:t>
            </a:r>
          </a:p>
        </p:txBody>
      </p:sp>
      <p:sp>
        <p:nvSpPr>
          <p:cNvPr id="4" name="Slide Number Placeholder 3"/>
          <p:cNvSpPr>
            <a:spLocks noGrp="1"/>
          </p:cNvSpPr>
          <p:nvPr>
            <p:ph type="sldNum" sz="quarter" idx="12"/>
          </p:nvPr>
        </p:nvSpPr>
        <p:spPr/>
        <p:txBody>
          <a:bodyPr/>
          <a:lstStyle/>
          <a:p>
            <a:pPr>
              <a:defRPr/>
            </a:pPr>
            <a:fld id="{4B5DE4EC-3A93-4099-91F1-05B2C2A8C680}" type="slidenum">
              <a:rPr lang="en-US" altLang="en-US" smtClean="0"/>
              <a:pPr>
                <a:defRPr/>
              </a:pPr>
              <a:t>7</a:t>
            </a:fld>
            <a:endParaRPr lang="en-US" altLang="en-US" dirty="0"/>
          </a:p>
        </p:txBody>
      </p:sp>
      <p:sp>
        <p:nvSpPr>
          <p:cNvPr id="6" name="Title 1"/>
          <p:cNvSpPr txBox="1">
            <a:spLocks/>
          </p:cNvSpPr>
          <p:nvPr/>
        </p:nvSpPr>
        <p:spPr>
          <a:xfrm>
            <a:off x="395536" y="5802793"/>
            <a:ext cx="4869769" cy="434519"/>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alibri" pitchFamily="34" charset="0"/>
                <a:cs typeface="Arial" charset="0"/>
              </a:defRPr>
            </a:lvl2pPr>
            <a:lvl3pPr algn="l" rtl="0" eaLnBrk="0" fontAlgn="base" hangingPunct="0">
              <a:spcBef>
                <a:spcPct val="0"/>
              </a:spcBef>
              <a:spcAft>
                <a:spcPct val="0"/>
              </a:spcAft>
              <a:defRPr sz="4200">
                <a:solidFill>
                  <a:schemeClr val="tx2"/>
                </a:solidFill>
                <a:latin typeface="Calibri" pitchFamily="34" charset="0"/>
                <a:cs typeface="Arial" charset="0"/>
              </a:defRPr>
            </a:lvl3pPr>
            <a:lvl4pPr algn="l" rtl="0" eaLnBrk="0" fontAlgn="base" hangingPunct="0">
              <a:spcBef>
                <a:spcPct val="0"/>
              </a:spcBef>
              <a:spcAft>
                <a:spcPct val="0"/>
              </a:spcAft>
              <a:defRPr sz="4200">
                <a:solidFill>
                  <a:schemeClr val="tx2"/>
                </a:solidFill>
                <a:latin typeface="Calibri" pitchFamily="34" charset="0"/>
                <a:cs typeface="Arial" charset="0"/>
              </a:defRPr>
            </a:lvl4pPr>
            <a:lvl5pPr algn="l" rtl="0" eaLnBrk="0" fontAlgn="base" hangingPunct="0">
              <a:spcBef>
                <a:spcPct val="0"/>
              </a:spcBef>
              <a:spcAft>
                <a:spcPct val="0"/>
              </a:spcAft>
              <a:defRPr sz="4200">
                <a:solidFill>
                  <a:schemeClr val="tx2"/>
                </a:solidFill>
                <a:latin typeface="Calibri" pitchFamily="34" charset="0"/>
                <a:cs typeface="Arial" charset="0"/>
              </a:defRPr>
            </a:lvl5pPr>
            <a:lvl6pPr marL="457200" algn="l" rtl="0" fontAlgn="base">
              <a:spcBef>
                <a:spcPct val="0"/>
              </a:spcBef>
              <a:spcAft>
                <a:spcPct val="0"/>
              </a:spcAft>
              <a:defRPr sz="4200">
                <a:solidFill>
                  <a:schemeClr val="tx2"/>
                </a:solidFill>
                <a:latin typeface="Calibri" pitchFamily="34" charset="0"/>
                <a:cs typeface="Arial" charset="0"/>
              </a:defRPr>
            </a:lvl6pPr>
            <a:lvl7pPr marL="914400" algn="l" rtl="0" fontAlgn="base">
              <a:spcBef>
                <a:spcPct val="0"/>
              </a:spcBef>
              <a:spcAft>
                <a:spcPct val="0"/>
              </a:spcAft>
              <a:defRPr sz="4200">
                <a:solidFill>
                  <a:schemeClr val="tx2"/>
                </a:solidFill>
                <a:latin typeface="Calibri" pitchFamily="34" charset="0"/>
                <a:cs typeface="Arial" charset="0"/>
              </a:defRPr>
            </a:lvl7pPr>
            <a:lvl8pPr marL="1371600" algn="l" rtl="0" fontAlgn="base">
              <a:spcBef>
                <a:spcPct val="0"/>
              </a:spcBef>
              <a:spcAft>
                <a:spcPct val="0"/>
              </a:spcAft>
              <a:defRPr sz="4200">
                <a:solidFill>
                  <a:schemeClr val="tx2"/>
                </a:solidFill>
                <a:latin typeface="Calibri" pitchFamily="34" charset="0"/>
                <a:cs typeface="Arial" charset="0"/>
              </a:defRPr>
            </a:lvl8pPr>
            <a:lvl9pPr marL="1828800" algn="l" rtl="0" fontAlgn="base">
              <a:spcBef>
                <a:spcPct val="0"/>
              </a:spcBef>
              <a:spcAft>
                <a:spcPct val="0"/>
              </a:spcAft>
              <a:defRPr sz="4200">
                <a:solidFill>
                  <a:schemeClr val="tx2"/>
                </a:solidFill>
                <a:latin typeface="Calibri" pitchFamily="34" charset="0"/>
                <a:cs typeface="Arial" charset="0"/>
              </a:defRPr>
            </a:lvl9pPr>
          </a:lstStyle>
          <a:p>
            <a:pPr marL="0" lvl="1" indent="0">
              <a:buNone/>
            </a:pPr>
            <a:r>
              <a:rPr lang="en-NZ" sz="1600" dirty="0">
                <a:hlinkClick r:id="rId2"/>
              </a:rPr>
              <a:t>http://laotradeportal.net/index.php?r=tradeInfo/index</a:t>
            </a:r>
            <a:r>
              <a:rPr lang="en-NZ" sz="1600" dirty="0"/>
              <a:t> </a:t>
            </a:r>
          </a:p>
        </p:txBody>
      </p:sp>
      <p:pic>
        <p:nvPicPr>
          <p:cNvPr id="7" name="Picture 6"/>
          <p:cNvPicPr>
            <a:picLocks noChangeAspect="1"/>
          </p:cNvPicPr>
          <p:nvPr/>
        </p:nvPicPr>
        <p:blipFill>
          <a:blip r:embed="rId3"/>
          <a:stretch>
            <a:fillRect/>
          </a:stretch>
        </p:blipFill>
        <p:spPr>
          <a:xfrm>
            <a:off x="539552" y="2276872"/>
            <a:ext cx="4123904" cy="3171001"/>
          </a:xfrm>
          <a:prstGeom prst="rect">
            <a:avLst/>
          </a:prstGeom>
        </p:spPr>
      </p:pic>
      <p:sp>
        <p:nvSpPr>
          <p:cNvPr id="8" name="Content Placeholder 2"/>
          <p:cNvSpPr txBox="1">
            <a:spLocks/>
          </p:cNvSpPr>
          <p:nvPr/>
        </p:nvSpPr>
        <p:spPr bwMode="auto">
          <a:xfrm>
            <a:off x="4860033" y="2636912"/>
            <a:ext cx="4104456" cy="276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lvl="1" indent="0">
              <a:buNone/>
            </a:pPr>
            <a:r>
              <a:rPr lang="en-NZ" kern="0" dirty="0" smtClean="0"/>
              <a:t>The LTP has a full interactive AHTN tariff nomenclature with search by chapter, sub-chapter, sub-heading, full HS Code and any combination of keywords.</a:t>
            </a:r>
          </a:p>
          <a:p>
            <a:pPr marL="1012825" lvl="3" indent="-342900">
              <a:buFont typeface="Wingdings" pitchFamily="2" charset="2"/>
              <a:buChar char="Ø"/>
            </a:pPr>
            <a:endParaRPr lang="en-NZ" kern="0" dirty="0"/>
          </a:p>
        </p:txBody>
      </p:sp>
    </p:spTree>
    <p:extLst>
      <p:ext uri="{BB962C8B-B14F-4D97-AF65-F5344CB8AC3E}">
        <p14:creationId xmlns:p14="http://schemas.microsoft.com/office/powerpoint/2010/main" val="2236483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580926"/>
          </a:xfrm>
        </p:spPr>
        <p:txBody>
          <a:bodyPr/>
          <a:lstStyle/>
          <a:p>
            <a:r>
              <a:rPr lang="en-US" sz="2800" b="1" dirty="0" smtClean="0"/>
              <a:t>Which </a:t>
            </a:r>
            <a:r>
              <a:rPr lang="en-NZ" sz="2800" b="1" dirty="0" smtClean="0"/>
              <a:t>categories that LTP are complied</a:t>
            </a:r>
            <a:r>
              <a:rPr lang="en-NZ" sz="2800" b="1" dirty="0"/>
              <a:t> </a:t>
            </a:r>
            <a:r>
              <a:rPr lang="en-NZ" sz="2800" b="1" dirty="0" smtClean="0"/>
              <a:t> con</a:t>
            </a:r>
            <a:r>
              <a:rPr lang="en-NZ" sz="2800" b="1" dirty="0"/>
              <a:t>…</a:t>
            </a:r>
            <a:endParaRPr lang="en-US" sz="2800" b="1" dirty="0"/>
          </a:p>
        </p:txBody>
      </p:sp>
      <p:sp>
        <p:nvSpPr>
          <p:cNvPr id="3" name="Content Placeholder 2"/>
          <p:cNvSpPr>
            <a:spLocks noGrp="1"/>
          </p:cNvSpPr>
          <p:nvPr>
            <p:ph idx="1"/>
          </p:nvPr>
        </p:nvSpPr>
        <p:spPr>
          <a:xfrm>
            <a:off x="4499992" y="2492896"/>
            <a:ext cx="4464496" cy="3336795"/>
          </a:xfrm>
        </p:spPr>
        <p:txBody>
          <a:bodyPr/>
          <a:lstStyle/>
          <a:p>
            <a:pPr marL="0" indent="-7938">
              <a:buNone/>
            </a:pPr>
            <a:r>
              <a:rPr lang="en-NZ" sz="2000" dirty="0" smtClean="0"/>
              <a:t>The </a:t>
            </a:r>
            <a:r>
              <a:rPr lang="en-NZ" sz="2000" dirty="0"/>
              <a:t>MFN and AHTN tariffs are published interactively as part of the Tariff search facilities above.  All the other preferential tariffs (Japan, Korea, India, ANZ, China) are also published including future reduction commitments.  We are planning to develop a full interactive facility to enquire on these tariffs as well in the near future.</a:t>
            </a:r>
            <a:endParaRPr lang="en-US" sz="2000" dirty="0"/>
          </a:p>
        </p:txBody>
      </p:sp>
      <p:sp>
        <p:nvSpPr>
          <p:cNvPr id="4" name="Slide Number Placeholder 3"/>
          <p:cNvSpPr>
            <a:spLocks noGrp="1"/>
          </p:cNvSpPr>
          <p:nvPr>
            <p:ph type="sldNum" sz="quarter" idx="12"/>
          </p:nvPr>
        </p:nvSpPr>
        <p:spPr/>
        <p:txBody>
          <a:bodyPr/>
          <a:lstStyle/>
          <a:p>
            <a:pPr>
              <a:defRPr/>
            </a:pPr>
            <a:fld id="{4B5DE4EC-3A93-4099-91F1-05B2C2A8C680}" type="slidenum">
              <a:rPr lang="en-US" altLang="en-US" smtClean="0"/>
              <a:pPr>
                <a:defRPr/>
              </a:pPr>
              <a:t>8</a:t>
            </a:fld>
            <a:endParaRPr lang="en-US" altLang="en-US" dirty="0"/>
          </a:p>
        </p:txBody>
      </p:sp>
      <p:pic>
        <p:nvPicPr>
          <p:cNvPr id="7" name="Picture 6"/>
          <p:cNvPicPr>
            <a:picLocks noChangeAspect="1"/>
          </p:cNvPicPr>
          <p:nvPr/>
        </p:nvPicPr>
        <p:blipFill>
          <a:blip r:embed="rId2"/>
          <a:stretch>
            <a:fillRect/>
          </a:stretch>
        </p:blipFill>
        <p:spPr>
          <a:xfrm>
            <a:off x="273359" y="2276872"/>
            <a:ext cx="4104456" cy="3528392"/>
          </a:xfrm>
          <a:prstGeom prst="rect">
            <a:avLst/>
          </a:prstGeom>
        </p:spPr>
      </p:pic>
      <p:sp>
        <p:nvSpPr>
          <p:cNvPr id="8" name="Title 1"/>
          <p:cNvSpPr txBox="1">
            <a:spLocks/>
          </p:cNvSpPr>
          <p:nvPr/>
        </p:nvSpPr>
        <p:spPr>
          <a:xfrm>
            <a:off x="35496" y="5805264"/>
            <a:ext cx="6491064" cy="580926"/>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alibri" pitchFamily="34" charset="0"/>
                <a:cs typeface="Arial" charset="0"/>
              </a:defRPr>
            </a:lvl2pPr>
            <a:lvl3pPr algn="l" rtl="0" eaLnBrk="0" fontAlgn="base" hangingPunct="0">
              <a:spcBef>
                <a:spcPct val="0"/>
              </a:spcBef>
              <a:spcAft>
                <a:spcPct val="0"/>
              </a:spcAft>
              <a:defRPr sz="4200">
                <a:solidFill>
                  <a:schemeClr val="tx2"/>
                </a:solidFill>
                <a:latin typeface="Calibri" pitchFamily="34" charset="0"/>
                <a:cs typeface="Arial" charset="0"/>
              </a:defRPr>
            </a:lvl3pPr>
            <a:lvl4pPr algn="l" rtl="0" eaLnBrk="0" fontAlgn="base" hangingPunct="0">
              <a:spcBef>
                <a:spcPct val="0"/>
              </a:spcBef>
              <a:spcAft>
                <a:spcPct val="0"/>
              </a:spcAft>
              <a:defRPr sz="4200">
                <a:solidFill>
                  <a:schemeClr val="tx2"/>
                </a:solidFill>
                <a:latin typeface="Calibri" pitchFamily="34" charset="0"/>
                <a:cs typeface="Arial" charset="0"/>
              </a:defRPr>
            </a:lvl4pPr>
            <a:lvl5pPr algn="l" rtl="0" eaLnBrk="0" fontAlgn="base" hangingPunct="0">
              <a:spcBef>
                <a:spcPct val="0"/>
              </a:spcBef>
              <a:spcAft>
                <a:spcPct val="0"/>
              </a:spcAft>
              <a:defRPr sz="4200">
                <a:solidFill>
                  <a:schemeClr val="tx2"/>
                </a:solidFill>
                <a:latin typeface="Calibri" pitchFamily="34" charset="0"/>
                <a:cs typeface="Arial" charset="0"/>
              </a:defRPr>
            </a:lvl5pPr>
            <a:lvl6pPr marL="457200" algn="l" rtl="0" fontAlgn="base">
              <a:spcBef>
                <a:spcPct val="0"/>
              </a:spcBef>
              <a:spcAft>
                <a:spcPct val="0"/>
              </a:spcAft>
              <a:defRPr sz="4200">
                <a:solidFill>
                  <a:schemeClr val="tx2"/>
                </a:solidFill>
                <a:latin typeface="Calibri" pitchFamily="34" charset="0"/>
                <a:cs typeface="Arial" charset="0"/>
              </a:defRPr>
            </a:lvl6pPr>
            <a:lvl7pPr marL="914400" algn="l" rtl="0" fontAlgn="base">
              <a:spcBef>
                <a:spcPct val="0"/>
              </a:spcBef>
              <a:spcAft>
                <a:spcPct val="0"/>
              </a:spcAft>
              <a:defRPr sz="4200">
                <a:solidFill>
                  <a:schemeClr val="tx2"/>
                </a:solidFill>
                <a:latin typeface="Calibri" pitchFamily="34" charset="0"/>
                <a:cs typeface="Arial" charset="0"/>
              </a:defRPr>
            </a:lvl7pPr>
            <a:lvl8pPr marL="1371600" algn="l" rtl="0" fontAlgn="base">
              <a:spcBef>
                <a:spcPct val="0"/>
              </a:spcBef>
              <a:spcAft>
                <a:spcPct val="0"/>
              </a:spcAft>
              <a:defRPr sz="4200">
                <a:solidFill>
                  <a:schemeClr val="tx2"/>
                </a:solidFill>
                <a:latin typeface="Calibri" pitchFamily="34" charset="0"/>
                <a:cs typeface="Arial" charset="0"/>
              </a:defRPr>
            </a:lvl8pPr>
            <a:lvl9pPr marL="1828800" algn="l" rtl="0" fontAlgn="base">
              <a:spcBef>
                <a:spcPct val="0"/>
              </a:spcBef>
              <a:spcAft>
                <a:spcPct val="0"/>
              </a:spcAft>
              <a:defRPr sz="4200">
                <a:solidFill>
                  <a:schemeClr val="tx2"/>
                </a:solidFill>
                <a:latin typeface="Calibri" pitchFamily="34" charset="0"/>
                <a:cs typeface="Arial" charset="0"/>
              </a:defRPr>
            </a:lvl9pPr>
          </a:lstStyle>
          <a:p>
            <a:r>
              <a:rPr lang="en-US" sz="1800" kern="0" dirty="0">
                <a:solidFill>
                  <a:schemeClr val="accent1"/>
                </a:solidFill>
              </a:rPr>
              <a:t>http://laotradeportal.net/index.php?r=tradeInfo/view&amp;id=6531</a:t>
            </a:r>
          </a:p>
        </p:txBody>
      </p:sp>
      <p:sp>
        <p:nvSpPr>
          <p:cNvPr id="9" name="Content Placeholder 2"/>
          <p:cNvSpPr txBox="1">
            <a:spLocks/>
          </p:cNvSpPr>
          <p:nvPr/>
        </p:nvSpPr>
        <p:spPr bwMode="auto">
          <a:xfrm>
            <a:off x="273358" y="1483320"/>
            <a:ext cx="8547113" cy="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571500" indent="-571500">
              <a:buClr>
                <a:srgbClr val="C00000"/>
              </a:buClr>
              <a:buSzPct val="90000"/>
              <a:buFont typeface="+mj-lt"/>
              <a:buAutoNum type="romanUcPeriod" startAt="2"/>
            </a:pPr>
            <a:r>
              <a:rPr lang="en-NZ" sz="2000" b="1" kern="0" dirty="0" smtClean="0">
                <a:solidFill>
                  <a:srgbClr val="C00000"/>
                </a:solidFill>
              </a:rPr>
              <a:t>MFN tariffs, preferential tariffs offered under this Agreement and other Agreements of ASEAN with its Dialogue Partners:</a:t>
            </a:r>
          </a:p>
        </p:txBody>
      </p:sp>
    </p:spTree>
    <p:extLst>
      <p:ext uri="{BB962C8B-B14F-4D97-AF65-F5344CB8AC3E}">
        <p14:creationId xmlns:p14="http://schemas.microsoft.com/office/powerpoint/2010/main" val="1500963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580926"/>
          </a:xfrm>
        </p:spPr>
        <p:txBody>
          <a:bodyPr/>
          <a:lstStyle/>
          <a:p>
            <a:r>
              <a:rPr lang="en-US" sz="3200" b="1" dirty="0" smtClean="0"/>
              <a:t>Which </a:t>
            </a:r>
            <a:r>
              <a:rPr lang="en-NZ" sz="3200" b="1" dirty="0" smtClean="0"/>
              <a:t>categories that LTP are complied  </a:t>
            </a:r>
            <a:r>
              <a:rPr lang="en-NZ" sz="3200" b="1" dirty="0"/>
              <a:t> con…</a:t>
            </a:r>
            <a:endParaRPr lang="en-US" sz="3200" b="1" dirty="0"/>
          </a:p>
        </p:txBody>
      </p:sp>
      <p:sp>
        <p:nvSpPr>
          <p:cNvPr id="3" name="Content Placeholder 2"/>
          <p:cNvSpPr>
            <a:spLocks noGrp="1"/>
          </p:cNvSpPr>
          <p:nvPr>
            <p:ph idx="1"/>
          </p:nvPr>
        </p:nvSpPr>
        <p:spPr>
          <a:xfrm>
            <a:off x="4644008" y="2924944"/>
            <a:ext cx="4392488" cy="2016224"/>
          </a:xfrm>
        </p:spPr>
        <p:txBody>
          <a:bodyPr/>
          <a:lstStyle/>
          <a:p>
            <a:pPr marL="0" indent="-7938">
              <a:buNone/>
            </a:pPr>
            <a:r>
              <a:rPr lang="en-NZ" sz="2400" dirty="0" smtClean="0"/>
              <a:t>ASEAN </a:t>
            </a:r>
            <a:r>
              <a:rPr lang="en-NZ" sz="2400" dirty="0"/>
              <a:t>ROO’s are fully published including a link to the ASEAN interactive online </a:t>
            </a:r>
            <a:r>
              <a:rPr lang="en-NZ" sz="2400" dirty="0" smtClean="0"/>
              <a:t>CD-ROM.</a:t>
            </a:r>
            <a:endParaRPr lang="en-US" sz="2400" dirty="0"/>
          </a:p>
        </p:txBody>
      </p:sp>
      <p:sp>
        <p:nvSpPr>
          <p:cNvPr id="4" name="Slide Number Placeholder 3"/>
          <p:cNvSpPr>
            <a:spLocks noGrp="1"/>
          </p:cNvSpPr>
          <p:nvPr>
            <p:ph type="sldNum" sz="quarter" idx="12"/>
          </p:nvPr>
        </p:nvSpPr>
        <p:spPr/>
        <p:txBody>
          <a:bodyPr/>
          <a:lstStyle/>
          <a:p>
            <a:pPr>
              <a:defRPr/>
            </a:pPr>
            <a:fld id="{4B5DE4EC-3A93-4099-91F1-05B2C2A8C680}" type="slidenum">
              <a:rPr lang="en-US" altLang="en-US" smtClean="0"/>
              <a:pPr>
                <a:defRPr/>
              </a:pPr>
              <a:t>9</a:t>
            </a:fld>
            <a:endParaRPr lang="en-US" altLang="en-US" dirty="0"/>
          </a:p>
        </p:txBody>
      </p:sp>
      <p:sp>
        <p:nvSpPr>
          <p:cNvPr id="5" name="Content Placeholder 2"/>
          <p:cNvSpPr txBox="1">
            <a:spLocks/>
          </p:cNvSpPr>
          <p:nvPr/>
        </p:nvSpPr>
        <p:spPr bwMode="auto">
          <a:xfrm>
            <a:off x="401635" y="1556792"/>
            <a:ext cx="8435280" cy="70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571500" indent="-571500">
              <a:buClr>
                <a:srgbClr val="C00000"/>
              </a:buClr>
              <a:buSzPct val="90000"/>
              <a:buFont typeface="+mj-lt"/>
              <a:buAutoNum type="romanUcPeriod" startAt="3"/>
            </a:pPr>
            <a:r>
              <a:rPr lang="en-NZ" sz="2800" b="1" kern="0" dirty="0" smtClean="0">
                <a:solidFill>
                  <a:srgbClr val="C00000"/>
                </a:solidFill>
              </a:rPr>
              <a:t>Rules of Origin:</a:t>
            </a:r>
          </a:p>
        </p:txBody>
      </p:sp>
      <p:pic>
        <p:nvPicPr>
          <p:cNvPr id="6" name="Picture 5"/>
          <p:cNvPicPr>
            <a:picLocks noChangeAspect="1"/>
          </p:cNvPicPr>
          <p:nvPr/>
        </p:nvPicPr>
        <p:blipFill>
          <a:blip r:embed="rId2"/>
          <a:stretch>
            <a:fillRect/>
          </a:stretch>
        </p:blipFill>
        <p:spPr>
          <a:xfrm>
            <a:off x="330058" y="2276872"/>
            <a:ext cx="3953910" cy="3240360"/>
          </a:xfrm>
          <a:prstGeom prst="rect">
            <a:avLst/>
          </a:prstGeom>
        </p:spPr>
      </p:pic>
      <p:sp>
        <p:nvSpPr>
          <p:cNvPr id="7" name="Content Placeholder 2"/>
          <p:cNvSpPr txBox="1">
            <a:spLocks/>
          </p:cNvSpPr>
          <p:nvPr/>
        </p:nvSpPr>
        <p:spPr bwMode="auto">
          <a:xfrm>
            <a:off x="179512" y="5661247"/>
            <a:ext cx="5970430" cy="50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7938">
              <a:buNone/>
            </a:pPr>
            <a:r>
              <a:rPr lang="en-US" sz="1800" kern="0" dirty="0">
                <a:solidFill>
                  <a:schemeClr val="accent1"/>
                </a:solidFill>
                <a:hlinkClick r:id="rId3"/>
              </a:rPr>
              <a:t>http://</a:t>
            </a:r>
            <a:r>
              <a:rPr lang="en-US" sz="1800" kern="0" dirty="0" smtClean="0">
                <a:solidFill>
                  <a:schemeClr val="accent1"/>
                </a:solidFill>
                <a:hlinkClick r:id="rId3"/>
              </a:rPr>
              <a:t>laotradeportal.net/index.php?r=site/display&amp;id=595</a:t>
            </a:r>
            <a:r>
              <a:rPr lang="en-US" sz="1800" kern="0" dirty="0" smtClean="0">
                <a:solidFill>
                  <a:schemeClr val="accent1"/>
                </a:solidFill>
              </a:rPr>
              <a:t> </a:t>
            </a:r>
            <a:endParaRPr lang="en-US" sz="1800" kern="0" dirty="0">
              <a:solidFill>
                <a:schemeClr val="accent1"/>
              </a:solidFill>
            </a:endParaRPr>
          </a:p>
        </p:txBody>
      </p:sp>
    </p:spTree>
    <p:extLst>
      <p:ext uri="{BB962C8B-B14F-4D97-AF65-F5344CB8AC3E}">
        <p14:creationId xmlns:p14="http://schemas.microsoft.com/office/powerpoint/2010/main" val="1008826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1025</Words>
  <Application>Microsoft Office PowerPoint</Application>
  <PresentationFormat>On-screen Show (4:3)</PresentationFormat>
  <Paragraphs>108</Paragraphs>
  <Slides>16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Comic Sans MS</vt:lpstr>
      <vt:lpstr>Garamond</vt:lpstr>
      <vt:lpstr>Wingdings</vt:lpstr>
      <vt:lpstr>Default Design</vt:lpstr>
      <vt:lpstr>Edge</vt:lpstr>
      <vt:lpstr>PowerPoint Presentation</vt:lpstr>
      <vt:lpstr>What is the Lao PDR Trade Portal?</vt:lpstr>
      <vt:lpstr>What is the Lao PDR Trade Portal?</vt:lpstr>
      <vt:lpstr>PowerPoint Presentation</vt:lpstr>
      <vt:lpstr>NTR and LTP</vt:lpstr>
      <vt:lpstr>The Nine categories of NTR are listed in Article 13 of ATIGA</vt:lpstr>
      <vt:lpstr>Which categories that LTP are complied</vt:lpstr>
      <vt:lpstr>Which categories that LTP are complied  con…</vt:lpstr>
      <vt:lpstr>Which categories that LTP are complied   con…</vt:lpstr>
      <vt:lpstr>Which categories that LTP are complied   con…</vt:lpstr>
      <vt:lpstr>Which categories that LTP are complied   con…</vt:lpstr>
      <vt:lpstr>Which categories that LTP are complied   con…</vt:lpstr>
      <vt:lpstr>Which categories that LTP are complied   con…</vt:lpstr>
      <vt:lpstr>Which categories that LTP are complied   con…</vt:lpstr>
      <vt:lpstr>Which categories that LTP are complied   con…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Lao Trade Portal</dc:title>
  <dc:creator>Luc Pugliatti</dc:creator>
  <cp:lastModifiedBy>NIU RFQ</cp:lastModifiedBy>
  <cp:revision>68</cp:revision>
  <cp:lastPrinted>2014-10-02T07:52:24Z</cp:lastPrinted>
  <dcterms:created xsi:type="dcterms:W3CDTF">2011-08-16T01:12:10Z</dcterms:created>
  <dcterms:modified xsi:type="dcterms:W3CDTF">2014-10-14T08:38:57Z</dcterms:modified>
</cp:coreProperties>
</file>